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60202"/>
    <a:srgbClr val="800000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3967" autoAdjust="0"/>
  </p:normalViewPr>
  <p:slideViewPr>
    <p:cSldViewPr snapToGrid="0" snapToObjects="1">
      <p:cViewPr varScale="1">
        <p:scale>
          <a:sx n="144" d="100"/>
          <a:sy n="144" d="100"/>
        </p:scale>
        <p:origin x="-704" y="-104"/>
      </p:cViewPr>
      <p:guideLst>
        <p:guide orient="horz" pos="1397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2EEE-75AE-4F42-917C-5FF698E16F22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HMA Planning Resource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73D1-F93D-5143-B5D2-F6C503F46431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HMA Planning 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110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46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56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56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72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771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969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025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71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639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46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08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936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987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086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086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928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928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078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526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571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60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581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655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566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964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965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478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173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0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10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66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3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03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37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67725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70855"/>
            <a:ext cx="8229600" cy="13561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1" y="142879"/>
            <a:ext cx="1435100" cy="5276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35646"/>
      </p:ext>
    </p:extLst>
  </p:cSld>
  <p:clrMapOvr>
    <a:masterClrMapping/>
  </p:clrMapOvr>
  <p:transition xmlns:p14="http://schemas.microsoft.com/office/powerpoint/2010/main"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7567"/>
            <a:ext cx="8229600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18"/>
            <a:ext cx="8229600" cy="243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670568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361572"/>
            <a:ext cx="1099123" cy="460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77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14800"/>
            <a:ext cx="9144000" cy="102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200" b="1" dirty="0">
                <a:solidFill>
                  <a:srgbClr val="17375E"/>
                </a:solidFill>
              </a:rPr>
              <a:t>Hazard Mitigation </a:t>
            </a:r>
            <a:r>
              <a:rPr lang="en-US" sz="8200" b="1" dirty="0"/>
              <a:t>Planning</a:t>
            </a:r>
            <a:r>
              <a:rPr lang="en-US" sz="8200" b="1" dirty="0">
                <a:solidFill>
                  <a:srgbClr val="17375E"/>
                </a:solidFill>
              </a:rPr>
              <a:t> </a:t>
            </a:r>
            <a:r>
              <a:rPr lang="en-US" sz="8200" b="1" dirty="0" smtClean="0">
                <a:solidFill>
                  <a:srgbClr val="17375E"/>
                </a:solidFill>
              </a:rPr>
              <a:t>+ Your </a:t>
            </a:r>
            <a:r>
              <a:rPr lang="en-US" sz="8200" b="1" dirty="0">
                <a:solidFill>
                  <a:srgbClr val="17375E"/>
                </a:solidFill>
              </a:rPr>
              <a:t>Community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</a:t>
            </a:fld>
            <a:endParaRPr lang="en-US" dirty="0">
              <a:latin typeface="Calibri"/>
            </a:endParaRPr>
          </a:p>
        </p:txBody>
      </p:sp>
      <p:pic>
        <p:nvPicPr>
          <p:cNvPr id="8" name="Picture 7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367" y="3248866"/>
            <a:ext cx="3889479" cy="18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4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9144000" cy="102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397120"/>
            <a:ext cx="9144000" cy="677253"/>
          </a:xfrm>
        </p:spPr>
        <p:txBody>
          <a:bodyPr/>
          <a:lstStyle/>
          <a:p>
            <a:r>
              <a:rPr lang="en-US" sz="6600" dirty="0" smtClean="0"/>
              <a:t>If you’re building your own plan, here are some things to know . . .</a:t>
            </a:r>
            <a:endParaRPr lang="en-US" sz="66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0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5" y="568970"/>
            <a:ext cx="5753911" cy="1483760"/>
          </a:xfrm>
        </p:spPr>
        <p:txBody>
          <a:bodyPr>
            <a:normAutofit fontScale="90000"/>
          </a:bodyPr>
          <a:lstStyle/>
          <a:p>
            <a:pPr algn="l"/>
            <a:r>
              <a:rPr lang="en-US" sz="7000" b="1" dirty="0" smtClean="0">
                <a:solidFill>
                  <a:srgbClr val="800000"/>
                </a:solidFill>
              </a:rPr>
              <a:t>10</a:t>
            </a:r>
            <a:r>
              <a:rPr lang="en-US" dirty="0" smtClean="0"/>
              <a:t> steps of a </a:t>
            </a:r>
            <a:br>
              <a:rPr lang="en-US" dirty="0" smtClean="0"/>
            </a:br>
            <a:r>
              <a:rPr lang="en-US" dirty="0" smtClean="0"/>
              <a:t>12-month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8" y="2185361"/>
            <a:ext cx="7147656" cy="2809903"/>
          </a:xfrm>
        </p:spPr>
        <p:txBody>
          <a:bodyPr numCol="1">
            <a:noAutofit/>
          </a:bodyPr>
          <a:lstStyle/>
          <a:p>
            <a:pPr marL="225425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/>
              <a:t>Develop a </a:t>
            </a:r>
            <a:r>
              <a:rPr lang="en-US" b="1" dirty="0"/>
              <a:t>Planning Process</a:t>
            </a:r>
            <a:r>
              <a:rPr lang="en-US" dirty="0"/>
              <a:t>.</a:t>
            </a:r>
          </a:p>
          <a:p>
            <a:pPr marL="225425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/>
              <a:t>Complete a </a:t>
            </a:r>
            <a:r>
              <a:rPr lang="en-US" b="1" dirty="0"/>
              <a:t>Risk Assessment</a:t>
            </a:r>
            <a:r>
              <a:rPr lang="en-US" dirty="0"/>
              <a:t>.</a:t>
            </a:r>
          </a:p>
          <a:p>
            <a:pPr marL="225425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/>
              <a:t>Conduct a </a:t>
            </a:r>
            <a:r>
              <a:rPr lang="en-US" b="1" dirty="0"/>
              <a:t>Mitigation</a:t>
            </a:r>
            <a:r>
              <a:rPr lang="en-US" dirty="0"/>
              <a:t> </a:t>
            </a:r>
            <a:r>
              <a:rPr lang="en-US" b="1" dirty="0"/>
              <a:t>strategy meeting</a:t>
            </a:r>
            <a:r>
              <a:rPr lang="en-US" dirty="0"/>
              <a:t>.</a:t>
            </a:r>
            <a:endParaRPr lang="en-US" b="1" dirty="0"/>
          </a:p>
          <a:p>
            <a:pPr marL="225425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/>
              <a:t>Address plan </a:t>
            </a:r>
            <a:r>
              <a:rPr lang="en-US" b="1" dirty="0"/>
              <a:t>maintenance</a:t>
            </a:r>
            <a:r>
              <a:rPr lang="en-US" dirty="0"/>
              <a:t>.</a:t>
            </a:r>
          </a:p>
          <a:p>
            <a:pPr marL="225425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/>
              <a:t>Convene a draft </a:t>
            </a:r>
            <a:r>
              <a:rPr lang="en-US" b="1" dirty="0"/>
              <a:t>review</a:t>
            </a:r>
            <a:r>
              <a:rPr lang="en-US" dirty="0"/>
              <a:t> meeting.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11</a:t>
            </a:fld>
            <a:endParaRPr lang="en-US" dirty="0">
              <a:latin typeface="Calibri"/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9" y="2251460"/>
            <a:ext cx="563833" cy="424346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9" y="2839230"/>
            <a:ext cx="563833" cy="493600"/>
          </a:xfrm>
          <a:prstGeom prst="rect">
            <a:avLst/>
          </a:prstGeom>
        </p:spPr>
      </p:pic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1" y="3404777"/>
            <a:ext cx="563833" cy="517174"/>
          </a:xfrm>
          <a:prstGeom prst="rect">
            <a:avLst/>
          </a:prstGeom>
        </p:spPr>
      </p:pic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" y="3983014"/>
            <a:ext cx="563833" cy="487705"/>
          </a:xfrm>
          <a:prstGeom prst="rect">
            <a:avLst/>
          </a:prstGeom>
        </p:spPr>
      </p:pic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4" y="4585576"/>
            <a:ext cx="563833" cy="505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033">
            <a:off x="6004913" y="1204130"/>
            <a:ext cx="3116414" cy="17795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3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6" y="508268"/>
            <a:ext cx="8591234" cy="1516109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rgbClr val="800000"/>
                </a:solidFill>
              </a:rPr>
              <a:t>10</a:t>
            </a:r>
            <a:r>
              <a:rPr lang="en-US" dirty="0"/>
              <a:t> steps of a </a:t>
            </a:r>
            <a:r>
              <a:rPr lang="en-US" dirty="0" smtClean="0"/>
              <a:t>12</a:t>
            </a:r>
            <a:r>
              <a:rPr lang="en-US" dirty="0"/>
              <a:t>-month timeline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31" y="1737091"/>
            <a:ext cx="7473550" cy="2708846"/>
          </a:xfrm>
        </p:spPr>
        <p:txBody>
          <a:bodyPr numCol="1">
            <a:noAutofit/>
          </a:bodyPr>
          <a:lstStyle/>
          <a:p>
            <a:pPr marL="0" indent="-45720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b="1" dirty="0"/>
              <a:t>GOHSEP</a:t>
            </a:r>
            <a:r>
              <a:rPr lang="en-US" dirty="0"/>
              <a:t> review.</a:t>
            </a:r>
          </a:p>
          <a:p>
            <a:pPr marL="0" indent="-45720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b="1" dirty="0" smtClean="0"/>
              <a:t>FEMA</a:t>
            </a:r>
            <a:r>
              <a:rPr lang="en-US" dirty="0" smtClean="0"/>
              <a:t> </a:t>
            </a:r>
            <a:r>
              <a:rPr lang="en-US" dirty="0"/>
              <a:t>review.</a:t>
            </a:r>
          </a:p>
          <a:p>
            <a:pPr marL="0" indent="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spc="-50" dirty="0" smtClean="0"/>
              <a:t>Obtain </a:t>
            </a:r>
            <a:r>
              <a:rPr lang="en-US" b="1" spc="-50" dirty="0"/>
              <a:t>Approval Pending </a:t>
            </a:r>
            <a:r>
              <a:rPr lang="en-US" b="1" spc="-50" dirty="0" smtClean="0"/>
              <a:t>Adoption</a:t>
            </a:r>
            <a:r>
              <a:rPr lang="en-US" spc="-50" dirty="0" smtClean="0"/>
              <a:t> </a:t>
            </a:r>
            <a:r>
              <a:rPr lang="en-US" sz="2000" spc="-50" dirty="0"/>
              <a:t>(</a:t>
            </a:r>
            <a:r>
              <a:rPr lang="en-US" sz="2000" spc="-50" dirty="0" smtClean="0"/>
              <a:t>APA) </a:t>
            </a:r>
            <a:r>
              <a:rPr lang="en-US" spc="-50" dirty="0" smtClean="0"/>
              <a:t>status </a:t>
            </a:r>
            <a:r>
              <a:rPr lang="en-US" spc="-50" dirty="0"/>
              <a:t>from FEMA.</a:t>
            </a:r>
          </a:p>
          <a:p>
            <a:pPr marL="0" indent="-45720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dirty="0" smtClean="0"/>
              <a:t>Resolution </a:t>
            </a:r>
            <a:r>
              <a:rPr lang="en-US" b="1" dirty="0"/>
              <a:t>signed</a:t>
            </a:r>
            <a:r>
              <a:rPr lang="en-US" dirty="0"/>
              <a:t>.</a:t>
            </a:r>
          </a:p>
          <a:p>
            <a:pPr marL="0" indent="-457200">
              <a:spcBef>
                <a:spcPts val="600"/>
              </a:spcBef>
              <a:buClr>
                <a:srgbClr val="800000"/>
              </a:buClr>
              <a:buSzPct val="150000"/>
              <a:buNone/>
            </a:pPr>
            <a:r>
              <a:rPr lang="en-US" b="1" dirty="0" smtClean="0"/>
              <a:t>FINAL</a:t>
            </a:r>
            <a:r>
              <a:rPr lang="en-US" dirty="0" smtClean="0"/>
              <a:t> </a:t>
            </a:r>
            <a:r>
              <a:rPr lang="en-US" b="1" dirty="0"/>
              <a:t>approval</a:t>
            </a:r>
            <a:r>
              <a:rPr lang="en-US" dirty="0"/>
              <a:t> from FEMA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12</a:t>
            </a:fld>
            <a:endParaRPr lang="en-US" dirty="0">
              <a:latin typeface="Calibri"/>
            </a:endParaRPr>
          </a:p>
        </p:txBody>
      </p:sp>
      <p:pic>
        <p:nvPicPr>
          <p:cNvPr id="9" name="Picture 8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" y="1821884"/>
            <a:ext cx="657254" cy="582254"/>
          </a:xfrm>
          <a:prstGeom prst="rect">
            <a:avLst/>
          </a:prstGeom>
        </p:spPr>
      </p:pic>
      <p:pic>
        <p:nvPicPr>
          <p:cNvPr id="10" name="Picture 9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" y="2368976"/>
            <a:ext cx="657254" cy="595994"/>
          </a:xfrm>
          <a:prstGeom prst="rect">
            <a:avLst/>
          </a:prstGeom>
        </p:spPr>
      </p:pic>
      <p:pic>
        <p:nvPicPr>
          <p:cNvPr id="11" name="Picture 10" descr="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" y="2942658"/>
            <a:ext cx="657254" cy="597712"/>
          </a:xfrm>
          <a:prstGeom prst="rect">
            <a:avLst/>
          </a:prstGeom>
        </p:spPr>
      </p:pic>
      <p:pic>
        <p:nvPicPr>
          <p:cNvPr id="12" name="Picture 11" descr="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" y="3925840"/>
            <a:ext cx="657254" cy="585689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" y="4511529"/>
            <a:ext cx="657254" cy="5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" y="0"/>
            <a:ext cx="9077347" cy="51833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13</a:t>
            </a:fld>
            <a:endParaRPr lang="en-US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926" y="2454532"/>
            <a:ext cx="4961424" cy="11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HSEP_From_Risk_To_Resiliency_v21_5-30_9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5" t="91685"/>
          <a:stretch/>
        </p:blipFill>
        <p:spPr>
          <a:xfrm>
            <a:off x="4850866" y="1733468"/>
            <a:ext cx="1806065" cy="122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development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State-assisted </a:t>
            </a:r>
            <a:r>
              <a:rPr lang="en-US" sz="2000" b="1" dirty="0" smtClean="0"/>
              <a:t>(SDMI) </a:t>
            </a:r>
            <a:r>
              <a:rPr lang="en-US" dirty="0" smtClean="0"/>
              <a:t>. . 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You</a:t>
            </a:r>
            <a:r>
              <a:rPr lang="en-US" dirty="0" smtClean="0"/>
              <a:t> . . 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Or a </a:t>
            </a:r>
            <a:r>
              <a:rPr lang="en-US" b="1" dirty="0" smtClean="0"/>
              <a:t>Parish</a:t>
            </a:r>
            <a:r>
              <a:rPr lang="en-US" dirty="0" smtClean="0"/>
              <a:t> </a:t>
            </a:r>
            <a:r>
              <a:rPr lang="en-US" b="1" dirty="0" smtClean="0"/>
              <a:t>contractor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0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contractor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Follow </a:t>
            </a:r>
            <a:r>
              <a:rPr lang="en-US" b="1" dirty="0">
                <a:solidFill>
                  <a:srgbClr val="800000"/>
                </a:solidFill>
              </a:rPr>
              <a:t>proper procurement guidelines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MUST</a:t>
            </a:r>
            <a:r>
              <a:rPr lang="en-US" dirty="0" smtClean="0"/>
              <a:t> be </a:t>
            </a:r>
            <a:r>
              <a:rPr lang="en-US" b="1" dirty="0" smtClean="0"/>
              <a:t>competitively</a:t>
            </a:r>
            <a:r>
              <a:rPr lang="en-US" dirty="0" smtClean="0"/>
              <a:t> bid.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15</a:t>
            </a:fld>
            <a:endParaRPr lang="en-US" dirty="0">
              <a:latin typeface="Calibri"/>
            </a:endParaRPr>
          </a:p>
        </p:txBody>
      </p:sp>
      <p:pic>
        <p:nvPicPr>
          <p:cNvPr id="10" name="Picture 9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841" y="2785369"/>
            <a:ext cx="1037202" cy="1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1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500"/>
            <a:ext cx="8080022" cy="226133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Initial meeting </a:t>
            </a:r>
            <a:r>
              <a:rPr lang="en-US" dirty="0" smtClean="0"/>
              <a:t>with </a:t>
            </a:r>
            <a:r>
              <a:rPr lang="en-US" b="1" dirty="0" smtClean="0"/>
              <a:t>planning team </a:t>
            </a:r>
            <a:r>
              <a:rPr lang="en-US" dirty="0" smtClean="0"/>
              <a:t>+ </a:t>
            </a:r>
            <a:r>
              <a:rPr lang="en-US" b="1" dirty="0" smtClean="0"/>
              <a:t>stakeholders</a:t>
            </a:r>
            <a:r>
              <a:rPr lang="en-US" dirty="0" smtClean="0"/>
              <a:t> to: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Explain planning </a:t>
            </a:r>
            <a:r>
              <a:rPr lang="en-US" b="1" dirty="0" smtClean="0"/>
              <a:t>process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Decide on </a:t>
            </a:r>
            <a:r>
              <a:rPr lang="en-US" b="1" dirty="0" smtClean="0"/>
              <a:t>timeline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Define participation </a:t>
            </a:r>
            <a:r>
              <a:rPr lang="en-US" b="1" dirty="0" smtClean="0"/>
              <a:t>roles</a:t>
            </a:r>
            <a:r>
              <a:rPr lang="en-US" dirty="0" smtClean="0"/>
              <a:t> + </a:t>
            </a:r>
            <a:r>
              <a:rPr lang="en-US" b="1" dirty="0" smtClean="0"/>
              <a:t>responsibilities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16</a:t>
            </a:fld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2" y="984249"/>
            <a:ext cx="9625717" cy="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1978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Determine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800000"/>
                </a:solidFill>
              </a:rPr>
              <a:t>planning area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800000"/>
                </a:solidFill>
              </a:rPr>
              <a:t>resources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Build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800000"/>
                </a:solidFill>
              </a:rPr>
              <a:t>planning team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Create</a:t>
            </a:r>
            <a:r>
              <a:rPr lang="en-US" dirty="0" smtClean="0"/>
              <a:t> an </a:t>
            </a:r>
            <a:r>
              <a:rPr lang="en-US" b="1" dirty="0" smtClean="0">
                <a:solidFill>
                  <a:srgbClr val="800000"/>
                </a:solidFill>
              </a:rPr>
              <a:t>outreach strategy </a:t>
            </a:r>
            <a:r>
              <a:rPr lang="en-US" dirty="0" smtClean="0"/>
              <a:t>to stakeholders.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17</a:t>
            </a:fld>
            <a:endParaRPr lang="en-US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38" y="863973"/>
            <a:ext cx="12811830" cy="9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1978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Each jurisdiction </a:t>
            </a:r>
            <a:r>
              <a:rPr lang="en-US" dirty="0"/>
              <a:t>in the Plan </a:t>
            </a:r>
            <a:r>
              <a:rPr lang="en-US" dirty="0" smtClean="0"/>
              <a:t>must:</a:t>
            </a:r>
          </a:p>
          <a:p>
            <a:pPr marL="12525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Identify</a:t>
            </a:r>
            <a:r>
              <a:rPr lang="en-US" dirty="0" smtClean="0"/>
              <a:t> hazards.</a:t>
            </a:r>
          </a:p>
          <a:p>
            <a:pPr marL="12525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Profile</a:t>
            </a:r>
            <a:r>
              <a:rPr lang="en-US" dirty="0" smtClean="0"/>
              <a:t> hazards.</a:t>
            </a:r>
          </a:p>
          <a:p>
            <a:pPr marL="12525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b="1" dirty="0" smtClean="0">
                <a:solidFill>
                  <a:srgbClr val="800000"/>
                </a:solidFill>
              </a:rPr>
              <a:t>vulnerability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800000"/>
                </a:solidFill>
              </a:rPr>
              <a:t>impact</a:t>
            </a:r>
            <a:r>
              <a:rPr lang="en-US" dirty="0" smtClean="0"/>
              <a:t>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18</a:t>
            </a:fld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157" y="863973"/>
            <a:ext cx="12811830" cy="9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83" y="2471262"/>
            <a:ext cx="3015450" cy="22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763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Identify hazards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080" y="1782013"/>
            <a:ext cx="8399721" cy="26143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</a:rPr>
              <a:t>Describe</a:t>
            </a:r>
            <a:r>
              <a:rPr lang="en-US" sz="3000" dirty="0" smtClean="0">
                <a:solidFill>
                  <a:srgbClr val="800000"/>
                </a:solidFill>
              </a:rPr>
              <a:t> </a:t>
            </a:r>
            <a:r>
              <a:rPr lang="en-US" sz="3000" b="1" dirty="0" smtClean="0"/>
              <a:t>all natural hazards </a:t>
            </a:r>
            <a:r>
              <a:rPr lang="en-US" sz="3000" dirty="0" smtClean="0"/>
              <a:t>that </a:t>
            </a:r>
            <a:r>
              <a:rPr lang="en-US" sz="3000" b="1" dirty="0" smtClean="0">
                <a:solidFill>
                  <a:srgbClr val="800000"/>
                </a:solidFill>
              </a:rPr>
              <a:t>effect</a:t>
            </a:r>
            <a:r>
              <a:rPr lang="en-US" sz="3000" dirty="0" smtClean="0"/>
              <a:t> the </a:t>
            </a:r>
            <a:r>
              <a:rPr lang="en-US" sz="3000" b="1" dirty="0" smtClean="0"/>
              <a:t>jurisdictions</a:t>
            </a:r>
            <a:r>
              <a:rPr lang="en-US" sz="3000" dirty="0" smtClean="0"/>
              <a:t> in the planning area.</a:t>
            </a:r>
          </a:p>
          <a:p>
            <a:endParaRPr lang="en-US" sz="3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19</a:t>
            </a:fld>
            <a:endParaRPr lang="en-US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82" y="2740984"/>
            <a:ext cx="6544155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Flood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Hurricane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Tornado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Winter storm</a:t>
            </a: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>
                <a:solidFill>
                  <a:srgbClr val="595959"/>
                </a:solidFill>
                <a:latin typeface="Calibri"/>
              </a:rPr>
              <a:t>Thunderstorms</a:t>
            </a: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>
                <a:solidFill>
                  <a:srgbClr val="595959"/>
                </a:solidFill>
                <a:latin typeface="Calibri"/>
              </a:rPr>
              <a:t>Coastal land </a:t>
            </a: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loss</a:t>
            </a:r>
          </a:p>
          <a:p>
            <a:pPr marL="914400" lvl="1" indent="-457200">
              <a:buFont typeface="Lucida Grande"/>
              <a:buChar char="−"/>
            </a:pP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Storm </a:t>
            </a:r>
            <a:r>
              <a:rPr lang="en-US" sz="2400" b="1" dirty="0">
                <a:solidFill>
                  <a:srgbClr val="595959"/>
                </a:solidFill>
                <a:latin typeface="Calibri"/>
              </a:rPr>
              <a:t>s</a:t>
            </a: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urge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Subsidence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Wildfire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Dam </a:t>
            </a:r>
            <a:r>
              <a:rPr lang="en-US" sz="2400" b="1" dirty="0">
                <a:solidFill>
                  <a:srgbClr val="595959"/>
                </a:solidFill>
                <a:latin typeface="Calibri"/>
              </a:rPr>
              <a:t>f</a:t>
            </a: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ailure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  <a:p>
            <a:pPr marL="914400" lvl="1" indent="-457200">
              <a:buFont typeface="Lucida Grande"/>
              <a:buChar char="−"/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</a:rPr>
              <a:t>Levee failure</a:t>
            </a:r>
            <a:endParaRPr lang="en-US" sz="2400" b="1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157" y="694643"/>
            <a:ext cx="12811830" cy="9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14800"/>
            <a:ext cx="9144000" cy="102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946"/>
            <a:ext cx="8229600" cy="677253"/>
          </a:xfrm>
        </p:spPr>
        <p:txBody>
          <a:bodyPr>
            <a:noAutofit/>
          </a:bodyPr>
          <a:lstStyle/>
          <a:p>
            <a:r>
              <a:rPr lang="en-US" dirty="0" smtClean="0"/>
              <a:t>Hazard Mitigation </a:t>
            </a:r>
            <a:r>
              <a:rPr lang="en-US" dirty="0" smtClean="0">
                <a:solidFill>
                  <a:srgbClr val="800000"/>
                </a:solidFill>
              </a:rPr>
              <a:t>Planning</a:t>
            </a:r>
            <a:r>
              <a:rPr lang="en-US" dirty="0" smtClean="0"/>
              <a:t> + Your Community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179"/>
            <a:ext cx="8229600" cy="2153651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3600" dirty="0" smtClean="0"/>
              <a:t>A </a:t>
            </a:r>
            <a:r>
              <a:rPr lang="en-US" sz="3600" i="1" dirty="0" smtClean="0"/>
              <a:t>Hazard Mitigation Plan </a:t>
            </a:r>
            <a:r>
              <a:rPr lang="en-US" sz="2000" dirty="0" smtClean="0"/>
              <a:t>(HMP)</a:t>
            </a:r>
            <a:r>
              <a:rPr lang="en-US" sz="3600" dirty="0" smtClean="0"/>
              <a:t> is </a:t>
            </a:r>
            <a:r>
              <a:rPr lang="en-US" sz="5000" b="1" dirty="0" smtClean="0">
                <a:solidFill>
                  <a:srgbClr val="800000"/>
                </a:solidFill>
              </a:rPr>
              <a:t>required</a:t>
            </a:r>
            <a:r>
              <a:rPr lang="en-US" sz="3600" dirty="0" smtClean="0">
                <a:solidFill>
                  <a:srgbClr val="800000"/>
                </a:solidFill>
              </a:rPr>
              <a:t> </a:t>
            </a:r>
            <a:r>
              <a:rPr lang="en-US" sz="3600" dirty="0" smtClean="0"/>
              <a:t>for your </a:t>
            </a:r>
            <a:r>
              <a:rPr lang="en-US" sz="3600" b="1" dirty="0" smtClean="0"/>
              <a:t>community</a:t>
            </a:r>
            <a:r>
              <a:rPr lang="en-US" sz="3600" dirty="0" smtClean="0"/>
              <a:t> to receive </a:t>
            </a:r>
            <a:r>
              <a:rPr lang="en-US" sz="3600" b="1" dirty="0" smtClean="0"/>
              <a:t>FEMA hazard mitigation funding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500" y="1493164"/>
            <a:ext cx="1981000" cy="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878" y="3680639"/>
            <a:ext cx="2397010" cy="11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1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695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600" dirty="0" smtClean="0"/>
              <a:t>Profile hazards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22500"/>
            <a:ext cx="8229600" cy="203273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Location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Extent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Previous occurrences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Probability</a:t>
            </a:r>
            <a:r>
              <a:rPr lang="en-US" dirty="0" smtClean="0">
                <a:solidFill>
                  <a:srgbClr val="800000"/>
                </a:solidFill>
              </a:rPr>
              <a:t> of </a:t>
            </a:r>
            <a:r>
              <a:rPr lang="en-US" b="1" dirty="0" smtClean="0">
                <a:solidFill>
                  <a:srgbClr val="800000"/>
                </a:solidFill>
              </a:rPr>
              <a:t>future</a:t>
            </a:r>
            <a:r>
              <a:rPr lang="en-US" dirty="0" smtClean="0">
                <a:solidFill>
                  <a:srgbClr val="800000"/>
                </a:solidFill>
              </a:rPr>
              <a:t> occurrences.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20</a:t>
            </a:fld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157" y="863973"/>
            <a:ext cx="12811830" cy="9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815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Determine </a:t>
            </a:r>
            <a:r>
              <a:rPr lang="en-US" sz="3600" dirty="0" smtClean="0"/>
              <a:t>vulnerability + impact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8367"/>
            <a:ext cx="8229600" cy="29351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Vulnerability</a:t>
            </a:r>
          </a:p>
          <a:p>
            <a:pPr lvl="1"/>
            <a:r>
              <a:rPr lang="en-US" dirty="0" smtClean="0"/>
              <a:t>Demonstrated through </a:t>
            </a:r>
            <a:r>
              <a:rPr lang="en-US" b="1" dirty="0" smtClean="0"/>
              <a:t>past occurrences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Characteristics of the community’s assets that make jurisdictions </a:t>
            </a:r>
            <a:r>
              <a:rPr lang="en-US" b="1" dirty="0" smtClean="0"/>
              <a:t>susceptible to damage</a:t>
            </a:r>
            <a:r>
              <a:rPr lang="en-US" dirty="0" smtClean="0"/>
              <a:t>.</a:t>
            </a:r>
          </a:p>
          <a:p>
            <a:pPr lvl="1"/>
            <a:endParaRPr lang="en-US" sz="600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Impact</a:t>
            </a:r>
          </a:p>
          <a:p>
            <a:pPr lvl="1"/>
            <a:r>
              <a:rPr lang="en-US" b="1" dirty="0" smtClean="0"/>
              <a:t>Consequences </a:t>
            </a:r>
            <a:r>
              <a:rPr lang="en-US" dirty="0" smtClean="0"/>
              <a:t>or</a:t>
            </a:r>
            <a:r>
              <a:rPr lang="en-US" b="1" dirty="0" smtClean="0"/>
              <a:t> effects</a:t>
            </a:r>
            <a:r>
              <a:rPr lang="en-US" dirty="0" smtClean="0"/>
              <a:t> of past occurrences on the community assets.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21</a:t>
            </a:fld>
            <a:endParaRPr lang="en-US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157" y="863973"/>
            <a:ext cx="12811830" cy="9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HIRA vs. THIRA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6226"/>
            <a:ext cx="8229600" cy="33672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Hazard Identification Risk Assessment </a:t>
            </a:r>
            <a:r>
              <a:rPr lang="en-US" sz="2000" dirty="0"/>
              <a:t>(HIRA</a:t>
            </a:r>
            <a:r>
              <a:rPr lang="en-US" sz="2000" dirty="0" smtClean="0"/>
              <a:t>)</a:t>
            </a:r>
            <a:r>
              <a:rPr lang="en-US" dirty="0" smtClean="0"/>
              <a:t>: 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Natural hazards.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Location + extent.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Previous occurrences + probability of future occurrences.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4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HIRA vs. THIRA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6226"/>
            <a:ext cx="8229600" cy="33672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Threat + Hazard Identification + Risk Assessment </a:t>
            </a:r>
            <a:r>
              <a:rPr lang="en-US" sz="2000" dirty="0" smtClean="0"/>
              <a:t>(THIRA)</a:t>
            </a:r>
            <a:r>
              <a:rPr lang="en-US" sz="35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Technological + human caused threats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Capability a jurisdiction has to respond to a natural or manmade threat event.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9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7755"/>
            <a:ext cx="8555797" cy="35186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 smtClean="0"/>
              <a:t>Blueprint for mitigation disaster losses</a:t>
            </a:r>
          </a:p>
          <a:p>
            <a:pPr marL="227012" indent="-457200"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State goals:</a:t>
            </a:r>
          </a:p>
          <a:p>
            <a:pPr marL="682625" lvl="1" indent="-457200" defTabSz="569913"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b="1" dirty="0"/>
              <a:t>education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b="1" dirty="0" smtClean="0"/>
              <a:t>outreach</a:t>
            </a:r>
            <a:r>
              <a:rPr lang="en-US" dirty="0" smtClean="0"/>
              <a:t> efforts.</a:t>
            </a:r>
          </a:p>
          <a:p>
            <a:pPr marL="682625" lvl="1" indent="-457200" defTabSz="569913">
              <a:lnSpc>
                <a:spcPct val="120000"/>
              </a:lnSpc>
            </a:pPr>
            <a:r>
              <a:rPr lang="en-US" dirty="0" smtClean="0"/>
              <a:t>Improve </a:t>
            </a:r>
            <a:r>
              <a:rPr lang="en-US" b="1" dirty="0"/>
              <a:t>data </a:t>
            </a:r>
            <a:r>
              <a:rPr lang="en-US" b="1" dirty="0" smtClean="0"/>
              <a:t>collection </a:t>
            </a:r>
            <a:r>
              <a:rPr lang="en-US" dirty="0" smtClean="0"/>
              <a:t>. . . </a:t>
            </a:r>
          </a:p>
          <a:p>
            <a:pPr marL="227012" indent="-457200"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Possible actions:</a:t>
            </a:r>
            <a:endParaRPr lang="en-US" b="1" dirty="0">
              <a:solidFill>
                <a:srgbClr val="800000"/>
              </a:solidFill>
            </a:endParaRPr>
          </a:p>
          <a:p>
            <a:pPr marL="682625" lvl="1" indent="-457200" defTabSz="569913">
              <a:lnSpc>
                <a:spcPct val="120000"/>
              </a:lnSpc>
            </a:pPr>
            <a:r>
              <a:rPr lang="en-US" sz="2600" dirty="0" smtClean="0"/>
              <a:t>HM </a:t>
            </a:r>
            <a:r>
              <a:rPr lang="en-US" sz="2600" b="1" dirty="0" smtClean="0"/>
              <a:t>workshops</a:t>
            </a:r>
            <a:r>
              <a:rPr lang="en-US" sz="2600" dirty="0" smtClean="0"/>
              <a:t>.</a:t>
            </a:r>
          </a:p>
          <a:p>
            <a:pPr marL="682625" lvl="1" indent="-457200" defTabSz="569913">
              <a:lnSpc>
                <a:spcPct val="120000"/>
              </a:lnSpc>
            </a:pPr>
            <a:r>
              <a:rPr lang="en-US" sz="2600" dirty="0"/>
              <a:t>Mitigation </a:t>
            </a:r>
            <a:r>
              <a:rPr lang="en-US" sz="2600" b="1" dirty="0" smtClean="0"/>
              <a:t>projects</a:t>
            </a:r>
            <a:r>
              <a:rPr lang="en-US" sz="2600" dirty="0" smtClean="0"/>
              <a:t>.</a:t>
            </a:r>
            <a:endParaRPr lang="en-US" sz="2600" dirty="0"/>
          </a:p>
          <a:p>
            <a:pPr marL="682625" lvl="1" indent="-457200" defTabSz="569913">
              <a:lnSpc>
                <a:spcPct val="120000"/>
              </a:lnSpc>
            </a:pPr>
            <a:r>
              <a:rPr lang="en-US" sz="2600" dirty="0" smtClean="0"/>
              <a:t>Other . . .</a:t>
            </a:r>
          </a:p>
          <a:p>
            <a:pPr marL="457200" indent="-457200">
              <a:lnSpc>
                <a:spcPct val="120000"/>
              </a:lnSpc>
            </a:pPr>
            <a:r>
              <a:rPr lang="en-US" b="1" dirty="0">
                <a:solidFill>
                  <a:srgbClr val="800000"/>
                </a:solidFill>
              </a:rPr>
              <a:t>Prioritize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actions to guide how you implement funding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24</a:t>
            </a:fld>
            <a:endParaRPr lang="en-US" dirty="0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49" y="947911"/>
            <a:ext cx="10588284" cy="7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. . 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63737"/>
            <a:ext cx="8229600" cy="2320092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3600" b="1" dirty="0" smtClean="0">
                <a:solidFill>
                  <a:srgbClr val="800000"/>
                </a:solidFill>
              </a:rPr>
              <a:t>PROJECT FUNDING </a:t>
            </a:r>
            <a:r>
              <a:rPr lang="en-US" sz="3600" b="1" dirty="0">
                <a:solidFill>
                  <a:srgbClr val="800000"/>
                </a:solidFill>
              </a:rPr>
              <a:t>is </a:t>
            </a:r>
            <a:r>
              <a:rPr lang="en-US" sz="4400" b="1" dirty="0">
                <a:solidFill>
                  <a:srgbClr val="800000"/>
                </a:solidFill>
              </a:rPr>
              <a:t>ONLY</a:t>
            </a:r>
            <a:r>
              <a:rPr lang="en-US" sz="3600" b="1" dirty="0">
                <a:solidFill>
                  <a:srgbClr val="800000"/>
                </a:solidFill>
              </a:rPr>
              <a:t> available if the action is in the Plan</a:t>
            </a:r>
            <a:r>
              <a:rPr lang="en-US" sz="3600" b="1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25</a:t>
            </a:fld>
            <a:endParaRPr lang="en-US" dirty="0">
              <a:latin typeface="Calibri"/>
            </a:endParaRPr>
          </a:p>
        </p:txBody>
      </p:sp>
      <p:pic>
        <p:nvPicPr>
          <p:cNvPr id="10" name="Picture 9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538" y="2772746"/>
            <a:ext cx="1387415" cy="1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1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1400"/>
            <a:ext cx="8229600" cy="2172429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3600" dirty="0"/>
              <a:t>The </a:t>
            </a:r>
            <a:r>
              <a:rPr lang="en-US" sz="3600" dirty="0" smtClean="0"/>
              <a:t>plan </a:t>
            </a:r>
            <a:r>
              <a:rPr lang="en-US" sz="3600" dirty="0"/>
              <a:t>is a </a:t>
            </a:r>
            <a:r>
              <a:rPr lang="en-US" sz="3600" b="1" dirty="0">
                <a:solidFill>
                  <a:srgbClr val="800000"/>
                </a:solidFill>
              </a:rPr>
              <a:t>living </a:t>
            </a:r>
            <a:r>
              <a:rPr lang="en-US" sz="3600" b="1" dirty="0" smtClean="0">
                <a:solidFill>
                  <a:srgbClr val="800000"/>
                </a:solidFill>
              </a:rPr>
              <a:t>document</a:t>
            </a:r>
            <a:r>
              <a:rPr lang="en-US" sz="3600" dirty="0" smtClean="0"/>
              <a:t>.</a:t>
            </a:r>
            <a:endParaRPr lang="en-US" dirty="0"/>
          </a:p>
          <a:p>
            <a:pPr marL="1138238" lvl="1" indent="-457200"/>
            <a:r>
              <a:rPr lang="en-US" b="1" dirty="0"/>
              <a:t>Monitor </a:t>
            </a:r>
            <a:endParaRPr lang="en-US" b="1" dirty="0" smtClean="0"/>
          </a:p>
          <a:p>
            <a:pPr marL="1138238" lvl="1" indent="-457200"/>
            <a:r>
              <a:rPr lang="en-US" b="1" dirty="0" smtClean="0"/>
              <a:t>Evaluate </a:t>
            </a:r>
          </a:p>
          <a:p>
            <a:pPr marL="1138238" lvl="1" indent="-457200"/>
            <a:r>
              <a:rPr lang="en-US" b="1" dirty="0" smtClean="0"/>
              <a:t>Update/amend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26</a:t>
            </a:fld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923" y="863974"/>
            <a:ext cx="12811830" cy="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274029"/>
          </a:xfrm>
        </p:spPr>
        <p:txBody>
          <a:bodyPr/>
          <a:lstStyle/>
          <a:p>
            <a:r>
              <a:rPr lang="en-US" b="1" dirty="0" smtClean="0"/>
              <a:t>Planning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eam</a:t>
            </a:r>
            <a:endParaRPr lang="en-US" dirty="0"/>
          </a:p>
          <a:p>
            <a:r>
              <a:rPr lang="en-US" b="1" dirty="0"/>
              <a:t>Stakeholders</a:t>
            </a:r>
          </a:p>
          <a:p>
            <a:r>
              <a:rPr lang="en-US" b="1" dirty="0"/>
              <a:t>Public</a:t>
            </a:r>
          </a:p>
          <a:p>
            <a:r>
              <a:rPr lang="en-US" b="1" dirty="0"/>
              <a:t>Comment</a:t>
            </a:r>
            <a:r>
              <a:rPr lang="en-US" dirty="0"/>
              <a:t> period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27</a:t>
            </a:fld>
            <a:endParaRPr lang="en-US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924" y="863974"/>
            <a:ext cx="12811830" cy="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9667" y="2411531"/>
            <a:ext cx="8197133" cy="2216387"/>
          </a:xfrm>
        </p:spPr>
        <p:txBody>
          <a:bodyPr>
            <a:normAutofit/>
          </a:bodyPr>
          <a:lstStyle/>
          <a:p>
            <a:r>
              <a:rPr lang="en-US" dirty="0" smtClean="0"/>
              <a:t>Submit DRAFT to </a:t>
            </a:r>
            <a:r>
              <a:rPr lang="en-US" b="1" dirty="0" smtClean="0"/>
              <a:t>GOHSEP</a:t>
            </a:r>
            <a:r>
              <a:rPr lang="en-US" dirty="0" smtClean="0"/>
              <a:t> for review:</a:t>
            </a:r>
          </a:p>
          <a:p>
            <a:pPr lvl="1"/>
            <a:r>
              <a:rPr lang="en-US" dirty="0" smtClean="0"/>
              <a:t>PIVOT DATE </a:t>
            </a:r>
            <a:r>
              <a:rPr lang="en-US" sz="2000" dirty="0" smtClean="0"/>
              <a:t>(</a:t>
            </a:r>
            <a:r>
              <a:rPr lang="en-US" sz="3200" b="1" dirty="0" smtClean="0">
                <a:solidFill>
                  <a:srgbClr val="800000"/>
                </a:solidFill>
              </a:rPr>
              <a:t>6 months </a:t>
            </a:r>
            <a:r>
              <a:rPr lang="en-US" sz="2000" dirty="0" smtClean="0"/>
              <a:t>before expiration).</a:t>
            </a:r>
          </a:p>
          <a:p>
            <a:pPr lvl="1"/>
            <a:endParaRPr lang="en-US" sz="2000" dirty="0"/>
          </a:p>
          <a:p>
            <a:pPr marL="738188" lvl="1" indent="0">
              <a:buNone/>
            </a:pPr>
            <a:endParaRPr lang="en-US" sz="2000" dirty="0"/>
          </a:p>
          <a:p>
            <a:pPr marL="738188" lvl="1" indent="0">
              <a:buNone/>
            </a:pPr>
            <a:endParaRPr lang="en-US" sz="2000" dirty="0"/>
          </a:p>
          <a:p>
            <a:pPr marL="738188" lvl="1" indent="0">
              <a:buNone/>
            </a:pPr>
            <a:endParaRPr lang="en-US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28</a:t>
            </a:fld>
            <a:endParaRPr lang="en-US" dirty="0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2" y="984249"/>
            <a:ext cx="9625719" cy="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92017"/>
            <a:ext cx="8229600" cy="2569304"/>
          </a:xfrm>
        </p:spPr>
        <p:txBody>
          <a:bodyPr/>
          <a:lstStyle/>
          <a:p>
            <a:r>
              <a:rPr lang="en-US" dirty="0" smtClean="0"/>
              <a:t>           submits to FEMA.</a:t>
            </a:r>
          </a:p>
          <a:p>
            <a:r>
              <a:rPr lang="en-US" dirty="0" smtClean="0"/>
              <a:t>                   has a </a:t>
            </a:r>
            <a:r>
              <a:rPr lang="en-US" sz="4400" b="1" dirty="0" smtClean="0"/>
              <a:t>45-day </a:t>
            </a:r>
            <a:r>
              <a:rPr lang="en-US" dirty="0" smtClean="0"/>
              <a:t>review period.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29</a:t>
            </a:fld>
            <a:endParaRPr lang="en-US" dirty="0">
              <a:latin typeface="Calibri"/>
            </a:endParaRPr>
          </a:p>
        </p:txBody>
      </p:sp>
      <p:pic>
        <p:nvPicPr>
          <p:cNvPr id="3" name="Picture 2" descr="FEM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139136"/>
            <a:ext cx="1665111" cy="442500"/>
          </a:xfrm>
          <a:prstGeom prst="rect">
            <a:avLst/>
          </a:prstGeom>
        </p:spPr>
      </p:pic>
      <p:pic>
        <p:nvPicPr>
          <p:cNvPr id="4" name="Picture 3" descr="GOHSEP 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1" y="2126294"/>
            <a:ext cx="1122211" cy="78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665" y="947911"/>
            <a:ext cx="10588289" cy="7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 smtClean="0"/>
              <a:t>Robert T. Stafford Disaster Relief and Emergency Assistance Act </a:t>
            </a:r>
            <a:r>
              <a:rPr lang="en-US" sz="2000" dirty="0" smtClean="0"/>
              <a:t>(Stafford Act)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44 </a:t>
            </a:r>
            <a:r>
              <a:rPr lang="en-US" i="1" dirty="0" smtClean="0"/>
              <a:t>Code of Federal Regulations </a:t>
            </a:r>
            <a:r>
              <a:rPr lang="en-US" sz="2000" dirty="0" smtClean="0"/>
              <a:t>(CFR)</a:t>
            </a:r>
            <a:r>
              <a:rPr lang="en-US" dirty="0" smtClean="0"/>
              <a:t> Part 201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44 CFR Part 206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800"/>
            <a:ext cx="8547100" cy="21597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Plan receives </a:t>
            </a:r>
            <a:r>
              <a:rPr lang="en-US" b="1" dirty="0" smtClean="0"/>
              <a:t>APA</a:t>
            </a:r>
            <a:r>
              <a:rPr lang="en-US" sz="2000" dirty="0" smtClean="0"/>
              <a:t> </a:t>
            </a:r>
            <a:r>
              <a:rPr lang="en-US" dirty="0" smtClean="0"/>
              <a:t>status from FEMA.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30</a:t>
            </a:fld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25" y="863974"/>
            <a:ext cx="12811830" cy="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21216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All participating jurisdictions </a:t>
            </a:r>
            <a:r>
              <a:rPr lang="en-US" b="1" dirty="0" smtClean="0">
                <a:solidFill>
                  <a:srgbClr val="80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b="1" dirty="0" smtClean="0"/>
              <a:t>sign</a:t>
            </a:r>
            <a:r>
              <a:rPr lang="en-US" dirty="0" smtClean="0"/>
              <a:t> the resolution page.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31</a:t>
            </a:fld>
            <a:endParaRPr lang="en-US" dirty="0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785" y="894371"/>
            <a:ext cx="12811830" cy="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900"/>
            <a:ext cx="8229600" cy="2108930"/>
          </a:xfrm>
        </p:spPr>
        <p:txBody>
          <a:bodyPr/>
          <a:lstStyle/>
          <a:p>
            <a:pPr marL="225425" indent="0" algn="ctr">
              <a:buNone/>
            </a:pPr>
            <a:r>
              <a:rPr lang="en-US" sz="3600" dirty="0" smtClean="0"/>
              <a:t>Plan must be </a:t>
            </a:r>
            <a:r>
              <a:rPr lang="en-US" sz="3600" b="1" dirty="0" smtClean="0"/>
              <a:t>adopted</a:t>
            </a:r>
            <a:r>
              <a:rPr lang="en-US" sz="3600" dirty="0" smtClean="0"/>
              <a:t> by all participating jurisdictions to receive </a:t>
            </a:r>
            <a:r>
              <a:rPr lang="en-US" sz="3600" b="1" dirty="0" smtClean="0">
                <a:solidFill>
                  <a:srgbClr val="800000"/>
                </a:solidFill>
              </a:rPr>
              <a:t>final approval</a:t>
            </a:r>
            <a:r>
              <a:rPr lang="en-US" sz="3600" dirty="0"/>
              <a:t> </a:t>
            </a:r>
            <a:r>
              <a:rPr lang="en-US" sz="3600" dirty="0" smtClean="0"/>
              <a:t>from FEMA.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32</a:t>
            </a:fld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622" y="904504"/>
            <a:ext cx="12811830" cy="9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787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Secure planning grant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938" y="1771568"/>
            <a:ext cx="5915490" cy="3070694"/>
          </a:xfrm>
        </p:spPr>
        <p:txBody>
          <a:bodyPr numCol="1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800000"/>
                </a:solidFill>
              </a:rPr>
              <a:t>Hazard Mitigation Grant Program </a:t>
            </a:r>
            <a:r>
              <a:rPr lang="en-US" sz="2000" b="1" dirty="0" smtClean="0">
                <a:solidFill>
                  <a:srgbClr val="800000"/>
                </a:solidFill>
              </a:rPr>
              <a:t>(HMGP)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/>
              <a:t>+ </a:t>
            </a:r>
            <a:r>
              <a:rPr lang="en-US" sz="2800" b="1" dirty="0" smtClean="0">
                <a:solidFill>
                  <a:srgbClr val="800000"/>
                </a:solidFill>
              </a:rPr>
              <a:t>Pre-Disaster Mitigation </a:t>
            </a:r>
            <a:r>
              <a:rPr lang="en-US" sz="2000" b="1" dirty="0" smtClean="0">
                <a:solidFill>
                  <a:srgbClr val="800000"/>
                </a:solidFill>
              </a:rPr>
              <a:t>(PDM)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/>
              <a:t>can fund </a:t>
            </a:r>
            <a:r>
              <a:rPr lang="en-US" sz="2800" b="1" dirty="0"/>
              <a:t>complete</a:t>
            </a:r>
            <a:r>
              <a:rPr lang="en-US" sz="2800" dirty="0"/>
              <a:t> </a:t>
            </a:r>
            <a:r>
              <a:rPr lang="en-US" sz="2800" dirty="0" smtClean="0"/>
              <a:t>plan development.</a:t>
            </a:r>
            <a:endParaRPr lang="en-US" sz="2800" dirty="0">
              <a:solidFill>
                <a:srgbClr val="33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800000"/>
                </a:solidFill>
              </a:rPr>
              <a:t>Flood Mitigation Assistance </a:t>
            </a:r>
            <a:r>
              <a:rPr lang="en-US" sz="2000" b="1" dirty="0" smtClean="0">
                <a:solidFill>
                  <a:srgbClr val="800000"/>
                </a:solidFill>
              </a:rPr>
              <a:t>(FMA)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can only </a:t>
            </a:r>
            <a:r>
              <a:rPr lang="en-US" sz="2800" dirty="0"/>
              <a:t>fund </a:t>
            </a:r>
            <a:r>
              <a:rPr lang="en-US" sz="2800" b="1" dirty="0" smtClean="0"/>
              <a:t>flood </a:t>
            </a:r>
            <a:r>
              <a:rPr lang="en-US" sz="2800" b="1" dirty="0"/>
              <a:t>portion </a:t>
            </a:r>
            <a:r>
              <a:rPr lang="en-US" sz="2800" dirty="0"/>
              <a:t>of plan </a:t>
            </a:r>
            <a:r>
              <a:rPr lang="en-US" sz="2800" dirty="0" smtClean="0"/>
              <a:t>development.</a:t>
            </a:r>
            <a:endParaRPr lang="en-US" sz="280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33</a:t>
            </a:fld>
            <a:endParaRPr lang="en-US" dirty="0">
              <a:latin typeface="Calibri"/>
            </a:endParaRPr>
          </a:p>
        </p:txBody>
      </p:sp>
      <p:pic>
        <p:nvPicPr>
          <p:cNvPr id="6" name="Picture 1" descr="big3Grant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13037" r="64319" b="35592"/>
          <a:stretch/>
        </p:blipFill>
        <p:spPr bwMode="auto">
          <a:xfrm>
            <a:off x="1614329" y="1957832"/>
            <a:ext cx="1264346" cy="12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big3Grant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1" t="13037" r="34669" b="35592"/>
          <a:stretch/>
        </p:blipFill>
        <p:spPr bwMode="auto">
          <a:xfrm>
            <a:off x="1665119" y="3531927"/>
            <a:ext cx="1227667" cy="12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big3Grant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0" t="13037" r="2974" b="35592"/>
          <a:stretch/>
        </p:blipFill>
        <p:spPr bwMode="auto">
          <a:xfrm>
            <a:off x="443107" y="1957832"/>
            <a:ext cx="1264346" cy="12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87485" y="1696568"/>
            <a:ext cx="180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00000"/>
                </a:solidFill>
                <a:latin typeface="Calibri"/>
              </a:rPr>
              <a:t>Post-disaster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961" y="1696568"/>
            <a:ext cx="180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Non-disaster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961" y="3266632"/>
            <a:ext cx="180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Non-disaster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12" name="Picture 11" descr="Underl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959" y="1602238"/>
            <a:ext cx="1891787" cy="1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9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52525"/>
            <a:ext cx="6781800" cy="677253"/>
          </a:xfrm>
        </p:spPr>
        <p:txBody>
          <a:bodyPr>
            <a:noAutofit/>
          </a:bodyPr>
          <a:lstStyle/>
          <a:p>
            <a:r>
              <a:rPr lang="en-US" dirty="0" smtClean="0"/>
              <a:t>Remember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751"/>
            <a:ext cx="8229600" cy="2051936"/>
          </a:xfrm>
        </p:spPr>
        <p:txBody>
          <a:bodyPr>
            <a:normAutofit/>
          </a:bodyPr>
          <a:lstStyle/>
          <a:p>
            <a:pPr marL="225425" indent="0" algn="ctr">
              <a:spcBef>
                <a:spcPts val="1000"/>
              </a:spcBef>
              <a:buNone/>
            </a:pPr>
            <a:r>
              <a:rPr lang="en-US" sz="4400" b="1" dirty="0">
                <a:solidFill>
                  <a:srgbClr val="800000"/>
                </a:solidFill>
              </a:rPr>
              <a:t>No </a:t>
            </a:r>
            <a:r>
              <a:rPr lang="en-US" sz="4400" b="1" i="1" dirty="0" smtClean="0">
                <a:solidFill>
                  <a:srgbClr val="800000"/>
                </a:solidFill>
              </a:rPr>
              <a:t>Hazard Mitigation Plan</a:t>
            </a:r>
            <a:r>
              <a:rPr lang="en-US" sz="4400" b="1" dirty="0">
                <a:solidFill>
                  <a:srgbClr val="800000"/>
                </a:solidFill>
              </a:rPr>
              <a:t>. </a:t>
            </a:r>
          </a:p>
          <a:p>
            <a:pPr marL="225425" indent="0" algn="ctr">
              <a:spcBef>
                <a:spcPts val="1000"/>
              </a:spcBef>
              <a:buNone/>
            </a:pPr>
            <a:r>
              <a:rPr lang="en-US" sz="4400" b="1" dirty="0">
                <a:solidFill>
                  <a:srgbClr val="800000"/>
                </a:solidFill>
              </a:rPr>
              <a:t>No </a:t>
            </a:r>
            <a:r>
              <a:rPr lang="en-US" sz="4400" b="1" dirty="0" smtClean="0">
                <a:solidFill>
                  <a:srgbClr val="800000"/>
                </a:solidFill>
              </a:rPr>
              <a:t>grant funding.</a:t>
            </a:r>
            <a:endParaRPr lang="en-US" sz="4400" b="1" dirty="0">
              <a:solidFill>
                <a:srgbClr val="800000"/>
              </a:solidFill>
            </a:endParaRPr>
          </a:p>
          <a:p>
            <a:pPr algn="ctr"/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34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674" y="3605536"/>
            <a:ext cx="2893664" cy="1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5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318000"/>
            <a:ext cx="91440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35</a:t>
            </a:fld>
            <a:endParaRPr lang="en-US" dirty="0">
              <a:latin typeface="Calibri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7493" y="2250776"/>
            <a:ext cx="4293307" cy="114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Calibri"/>
              </a:rPr>
              <a:t>Brenda Cooper</a:t>
            </a:r>
          </a:p>
          <a:p>
            <a:pPr>
              <a:spcBef>
                <a:spcPts val="500"/>
              </a:spcBef>
            </a:pPr>
            <a:r>
              <a:rPr lang="en-US" sz="3200" dirty="0" smtClean="0">
                <a:solidFill>
                  <a:srgbClr val="3366FF"/>
                </a:solidFill>
                <a:latin typeface="Calibri"/>
              </a:rPr>
              <a:t>brenda.cooper@la.gov</a:t>
            </a:r>
            <a:endParaRPr lang="en-US" sz="3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2297884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Jeffrey Giering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smtClean="0">
                <a:solidFill>
                  <a:srgbClr val="3366FF"/>
                </a:solidFill>
                <a:latin typeface="Calibri" charset="0"/>
              </a:rPr>
              <a:t>jeffrey.giering@la.gov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2199"/>
            <a:ext cx="1624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3476874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Nicolette English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>
                <a:solidFill>
                  <a:srgbClr val="3366FF"/>
                </a:solidFill>
                <a:latin typeface="Calibri" charset="0"/>
              </a:rPr>
              <a:t>n</a:t>
            </a:r>
            <a:r>
              <a:rPr lang="en-US" sz="3200" dirty="0" smtClean="0">
                <a:solidFill>
                  <a:srgbClr val="3366FF"/>
                </a:solidFill>
                <a:latin typeface="Calibri" charset="0"/>
              </a:rPr>
              <a:t>icolette.english@la.gov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5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0284"/>
            <a:ext cx="8305800" cy="1724510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dirty="0" smtClean="0"/>
              <a:t>For more information + to download materials from today’s seminar:</a:t>
            </a:r>
            <a:endParaRPr lang="en-US" sz="55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37</a:t>
            </a:fld>
            <a:endParaRPr lang="en-US" dirty="0"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8099" y="3399365"/>
            <a:ext cx="8391236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Calibri"/>
              </a:rPr>
              <a:t>gohsep.la.gov/outreach.aspx</a:t>
            </a:r>
          </a:p>
        </p:txBody>
      </p:sp>
    </p:spTree>
    <p:extLst>
      <p:ext uri="{BB962C8B-B14F-4D97-AF65-F5344CB8AC3E}">
        <p14:creationId xmlns:p14="http://schemas.microsoft.com/office/powerpoint/2010/main" val="1632597937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Acronyms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047875"/>
            <a:ext cx="8229600" cy="2908379"/>
          </a:xfrm>
        </p:spPr>
        <p:txBody>
          <a:bodyPr>
            <a:normAutofit fontScale="85000" lnSpcReduction="10000"/>
          </a:bodyPr>
          <a:lstStyle/>
          <a:p>
            <a:pPr marL="1234440" indent="-1188720">
              <a:spcBef>
                <a:spcPts val="1200"/>
              </a:spcBef>
              <a:buNone/>
            </a:pPr>
            <a:r>
              <a:rPr lang="en-US" b="1" dirty="0">
                <a:latin typeface="Calibri" charset="0"/>
                <a:ea typeface="MS PGothic" charset="0"/>
              </a:rPr>
              <a:t>APA</a:t>
            </a:r>
            <a:r>
              <a:rPr lang="en-US" dirty="0">
                <a:latin typeface="Calibri" charset="0"/>
                <a:ea typeface="MS PGothic" charset="0"/>
              </a:rPr>
              <a:t>		Approved Pending </a:t>
            </a:r>
            <a:r>
              <a:rPr lang="en-US" dirty="0" smtClean="0">
                <a:latin typeface="Calibri" charset="0"/>
                <a:ea typeface="MS PGothic" charset="0"/>
              </a:rPr>
              <a:t>Adoption</a:t>
            </a:r>
            <a:endParaRPr lang="en-US" b="1" dirty="0">
              <a:latin typeface="Calibri" charset="0"/>
              <a:ea typeface="MS PGothic" charset="0"/>
            </a:endParaRPr>
          </a:p>
          <a:p>
            <a:pPr marL="1234440" indent="-1188720">
              <a:spcBef>
                <a:spcPts val="1200"/>
              </a:spcBef>
              <a:buNone/>
            </a:pPr>
            <a:r>
              <a:rPr lang="en-US" b="1" dirty="0" smtClean="0">
                <a:latin typeface="Calibri" charset="0"/>
                <a:ea typeface="MS PGothic" charset="0"/>
              </a:rPr>
              <a:t>HIRA</a:t>
            </a:r>
            <a:r>
              <a:rPr lang="en-US" dirty="0" smtClean="0">
                <a:latin typeface="Calibri" charset="0"/>
                <a:ea typeface="MS PGothic" charset="0"/>
              </a:rPr>
              <a:t> 		Hazard Identification Risk 				Assessment</a:t>
            </a:r>
          </a:p>
          <a:p>
            <a:pPr marL="1234440" indent="-1188720">
              <a:spcBef>
                <a:spcPts val="1200"/>
              </a:spcBef>
              <a:buNone/>
            </a:pPr>
            <a:r>
              <a:rPr lang="en-US" b="1" dirty="0" smtClean="0">
                <a:latin typeface="Calibri" charset="0"/>
                <a:ea typeface="MS PGothic" charset="0"/>
              </a:rPr>
              <a:t>SDMI</a:t>
            </a:r>
            <a:r>
              <a:rPr lang="en-US" dirty="0" smtClean="0">
                <a:latin typeface="Calibri" charset="0"/>
                <a:ea typeface="MS PGothic" charset="0"/>
              </a:rPr>
              <a:t>		Stephenson Disaster Management </a:t>
            </a:r>
            <a:r>
              <a:rPr lang="en-US" dirty="0">
                <a:latin typeface="Calibri" charset="0"/>
                <a:ea typeface="MS PGothic" charset="0"/>
              </a:rPr>
              <a:t>I</a:t>
            </a:r>
            <a:r>
              <a:rPr lang="en-US" dirty="0" smtClean="0">
                <a:latin typeface="Calibri" charset="0"/>
                <a:ea typeface="MS PGothic" charset="0"/>
              </a:rPr>
              <a:t>nstitute</a:t>
            </a:r>
          </a:p>
          <a:p>
            <a:pPr marL="1234440" indent="-1188720">
              <a:spcBef>
                <a:spcPts val="1200"/>
              </a:spcBef>
              <a:buNone/>
            </a:pPr>
            <a:r>
              <a:rPr lang="en-US" b="1" dirty="0" smtClean="0">
                <a:latin typeface="Calibri" charset="0"/>
                <a:ea typeface="MS PGothic" charset="0"/>
              </a:rPr>
              <a:t>THIRA</a:t>
            </a:r>
            <a:r>
              <a:rPr lang="en-US" dirty="0" smtClean="0">
                <a:latin typeface="Calibri" charset="0"/>
                <a:ea typeface="MS PGothic" charset="0"/>
              </a:rPr>
              <a:t>		Threat and Hazard Identification Risk 	Assessment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53300" y="142876"/>
            <a:ext cx="1473200" cy="5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E5B5A94-F8C2-4043-BB17-A24522B7C454}" type="slidenum">
              <a:rPr lang="en-US" sz="1200">
                <a:solidFill>
                  <a:srgbClr val="800000"/>
                </a:solidFill>
              </a:rPr>
              <a:pPr/>
              <a:t>4</a:t>
            </a:fld>
            <a:endParaRPr lang="en-US" sz="12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they are important to </a:t>
            </a:r>
            <a:r>
              <a:rPr lang="en-US" dirty="0" smtClean="0">
                <a:solidFill>
                  <a:srgbClr val="800000"/>
                </a:solidFill>
              </a:rPr>
              <a:t>you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556"/>
            <a:ext cx="8547100" cy="250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State</a:t>
            </a:r>
            <a:r>
              <a:rPr lang="en-US" sz="2400" dirty="0"/>
              <a:t> </a:t>
            </a:r>
            <a:r>
              <a:rPr lang="en-US" sz="2400" dirty="0" smtClean="0"/>
              <a:t>+ local + Federally recognized Tribal governments are </a:t>
            </a:r>
            <a:r>
              <a:rPr lang="en-US" sz="2400" b="1" dirty="0" smtClean="0">
                <a:solidFill>
                  <a:srgbClr val="800000"/>
                </a:solidFill>
              </a:rPr>
              <a:t>required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b="1" dirty="0" smtClean="0"/>
              <a:t>develop</a:t>
            </a:r>
            <a:r>
              <a:rPr lang="en-US" sz="2400" dirty="0" smtClean="0"/>
              <a:t> a HMP as a </a:t>
            </a:r>
            <a:r>
              <a:rPr lang="en-US" sz="2400" b="1" dirty="0" smtClean="0"/>
              <a:t>condition</a:t>
            </a:r>
            <a:r>
              <a:rPr lang="en-US" sz="2400" dirty="0" smtClean="0"/>
              <a:t> for receiving certain types of grant funding:</a:t>
            </a:r>
          </a:p>
          <a:p>
            <a:pPr marL="0" lvl="3" indent="0">
              <a:buNone/>
            </a:pPr>
            <a:endParaRPr lang="en-US" sz="1200" dirty="0" smtClean="0"/>
          </a:p>
          <a:p>
            <a:pPr marL="0" lvl="3" indent="0">
              <a:buNone/>
            </a:pPr>
            <a:endParaRPr lang="en-US" sz="1200" dirty="0"/>
          </a:p>
          <a:p>
            <a:pPr marL="0" lvl="3" indent="0">
              <a:buNone/>
            </a:pPr>
            <a:endParaRPr lang="en-US" sz="1800" dirty="0"/>
          </a:p>
          <a:p>
            <a:pPr marL="285750" indent="-285750">
              <a:spcBef>
                <a:spcPts val="600"/>
              </a:spcBef>
            </a:pPr>
            <a:r>
              <a:rPr lang="en-US" b="1" dirty="0"/>
              <a:t>Hazard Mitigation Grant Program </a:t>
            </a:r>
            <a:r>
              <a:rPr lang="en-US" sz="2000" b="1" dirty="0"/>
              <a:t>(HMGP</a:t>
            </a:r>
            <a:r>
              <a:rPr lang="en-US" sz="2000" b="1" dirty="0" smtClean="0"/>
              <a:t>)</a:t>
            </a:r>
            <a:endParaRPr lang="en-US" b="1" dirty="0" smtClean="0"/>
          </a:p>
          <a:p>
            <a:pPr marL="285750" indent="-285750">
              <a:spcBef>
                <a:spcPts val="600"/>
              </a:spcBef>
            </a:pPr>
            <a:r>
              <a:rPr lang="en-US" b="1" dirty="0" smtClean="0"/>
              <a:t>Pre-Disaster Mitigation </a:t>
            </a:r>
            <a:r>
              <a:rPr lang="en-US" sz="2000" b="1" dirty="0"/>
              <a:t>(PDM</a:t>
            </a:r>
            <a:r>
              <a:rPr lang="en-US" sz="2000" b="1" dirty="0" smtClean="0"/>
              <a:t>)</a:t>
            </a:r>
            <a:r>
              <a:rPr lang="en-US" b="1" dirty="0" smtClean="0"/>
              <a:t> Grant Program </a:t>
            </a:r>
          </a:p>
          <a:p>
            <a:pPr marL="285750" indent="-285750">
              <a:spcBef>
                <a:spcPts val="600"/>
              </a:spcBef>
            </a:pPr>
            <a:r>
              <a:rPr lang="en-US" b="1" dirty="0" smtClean="0"/>
              <a:t>Flood Mitigation Assistance </a:t>
            </a:r>
            <a:r>
              <a:rPr lang="en-US" sz="2000" b="1" dirty="0" smtClean="0"/>
              <a:t>(FMA)</a:t>
            </a:r>
            <a:r>
              <a:rPr lang="en-US" b="1" dirty="0" smtClean="0"/>
              <a:t> Program</a:t>
            </a:r>
            <a:endParaRPr lang="en-US" sz="2000" b="1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5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257" y="1379646"/>
            <a:ext cx="942911" cy="1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big3Grants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7103" r="35249" b="37053"/>
          <a:stretch/>
        </p:blipFill>
        <p:spPr bwMode="auto">
          <a:xfrm>
            <a:off x="5941003" y="2351785"/>
            <a:ext cx="2306341" cy="11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big3Grants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4" t="17103" r="3533" b="37053"/>
          <a:stretch/>
        </p:blipFill>
        <p:spPr bwMode="auto">
          <a:xfrm>
            <a:off x="4307892" y="2351785"/>
            <a:ext cx="1157379" cy="11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b="1" dirty="0" smtClean="0">
                <a:solidFill>
                  <a:srgbClr val="800000"/>
                </a:solidFill>
              </a:rPr>
              <a:t>needs</a:t>
            </a:r>
            <a:r>
              <a:rPr lang="en-US" dirty="0" smtClean="0"/>
              <a:t> a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Jurisdictions who </a:t>
            </a:r>
            <a:r>
              <a:rPr lang="en-US" b="1" dirty="0" smtClean="0">
                <a:solidFill>
                  <a:srgbClr val="800000"/>
                </a:solidFill>
              </a:rPr>
              <a:t>own property </a:t>
            </a:r>
            <a:r>
              <a:rPr lang="en-US" dirty="0" smtClean="0"/>
              <a:t>AND . . 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Have </a:t>
            </a:r>
            <a:r>
              <a:rPr lang="en-US" b="1" dirty="0" smtClean="0">
                <a:solidFill>
                  <a:srgbClr val="800000"/>
                </a:solidFill>
              </a:rPr>
              <a:t>governing authority </a:t>
            </a:r>
            <a:r>
              <a:rPr lang="en-US" dirty="0" smtClean="0"/>
              <a:t>over the </a:t>
            </a:r>
            <a:r>
              <a:rPr lang="en-US" b="1" dirty="0" smtClean="0"/>
              <a:t>property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6</a:t>
            </a:fld>
            <a:endParaRPr lang="en-US" dirty="0">
              <a:latin typeface="Calibri"/>
            </a:endParaRPr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125" y="1533342"/>
            <a:ext cx="1380218" cy="1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6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I need my own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26"/>
            <a:ext cx="7823200" cy="21883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Yes</a:t>
            </a:r>
            <a:r>
              <a:rPr lang="en-US" dirty="0" smtClean="0"/>
              <a:t>, if you’re a </a:t>
            </a:r>
            <a:r>
              <a:rPr lang="en-US" b="1" dirty="0" smtClean="0">
                <a:solidFill>
                  <a:srgbClr val="800000"/>
                </a:solidFill>
              </a:rPr>
              <a:t>Parish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If you are </a:t>
            </a:r>
            <a:r>
              <a:rPr lang="en-US" b="1" dirty="0" smtClean="0">
                <a:solidFill>
                  <a:srgbClr val="800000"/>
                </a:solidFill>
              </a:rPr>
              <a:t>NOT </a:t>
            </a:r>
            <a:r>
              <a:rPr lang="en-US" dirty="0" smtClean="0"/>
              <a:t>a</a:t>
            </a:r>
            <a:r>
              <a:rPr lang="en-US" b="1" dirty="0" smtClean="0">
                <a:solidFill>
                  <a:srgbClr val="800000"/>
                </a:solidFill>
              </a:rPr>
              <a:t> Parish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we encourage you to be a </a:t>
            </a:r>
            <a:r>
              <a:rPr lang="en-US" b="1" dirty="0" smtClean="0"/>
              <a:t>participating jurisdiction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within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b="1" dirty="0" smtClean="0"/>
              <a:t>Parish-level plan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9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Participating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2667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Provide input </a:t>
            </a:r>
            <a:r>
              <a:rPr lang="en-US" b="1" dirty="0" smtClean="0"/>
              <a:t>+ attend</a:t>
            </a:r>
            <a:r>
              <a:rPr lang="en-US" dirty="0" smtClean="0"/>
              <a:t> meetings.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Provide 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point </a:t>
            </a:r>
            <a:r>
              <a:rPr lang="en-US" b="1" dirty="0">
                <a:solidFill>
                  <a:srgbClr val="800000"/>
                </a:solidFill>
              </a:rPr>
              <a:t>of contact </a:t>
            </a:r>
            <a:r>
              <a:rPr lang="en-US" sz="2000" dirty="0"/>
              <a:t>(POC</a:t>
            </a:r>
            <a:r>
              <a:rPr lang="en-US" sz="2000" dirty="0" smtClean="0"/>
              <a:t>)</a:t>
            </a:r>
            <a:r>
              <a:rPr lang="en-US" dirty="0" smtClean="0"/>
              <a:t>.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/>
              <a:t>Participate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risk assessment</a:t>
            </a:r>
            <a:r>
              <a:rPr lang="en-US" b="1" dirty="0" smtClean="0"/>
              <a:t> development + </a:t>
            </a:r>
            <a:r>
              <a:rPr lang="en-US" b="1" dirty="0" smtClean="0">
                <a:solidFill>
                  <a:srgbClr val="800000"/>
                </a:solidFill>
              </a:rPr>
              <a:t>individual</a:t>
            </a:r>
            <a:r>
              <a:rPr lang="en-US" b="1" dirty="0" smtClean="0"/>
              <a:t> risk assessment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Adopt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lan.</a:t>
            </a:r>
          </a:p>
          <a:p>
            <a:pPr marL="225425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2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829" y="4349751"/>
            <a:ext cx="9144000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9</a:t>
            </a:fld>
            <a:endParaRPr lang="en-US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667" y="878733"/>
            <a:ext cx="40719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7375E"/>
                </a:solidFill>
                <a:latin typeface="Calibri"/>
              </a:rPr>
              <a:t>Parish Hazard Mitigation Plan Expiration Dates</a:t>
            </a:r>
            <a:endParaRPr lang="en-US" sz="3600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5970" y="2772613"/>
            <a:ext cx="4360625" cy="137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buFont typeface="Arial"/>
              <a:buNone/>
            </a:pPr>
            <a:r>
              <a:rPr lang="en-US" b="1" dirty="0" smtClean="0">
                <a:latin typeface="Calibri"/>
              </a:rPr>
              <a:t>Parish plans </a:t>
            </a:r>
            <a:r>
              <a:rPr lang="en-US" dirty="0" smtClean="0">
                <a:latin typeface="Calibri"/>
              </a:rPr>
              <a:t>have a </a:t>
            </a:r>
          </a:p>
          <a:p>
            <a:pPr marL="225425" indent="0">
              <a:buFont typeface="Arial"/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libri"/>
              </a:rPr>
              <a:t>5-year </a:t>
            </a:r>
            <a:r>
              <a:rPr lang="en-US" dirty="0" smtClean="0">
                <a:latin typeface="Calibri"/>
              </a:rPr>
              <a:t>update cycle.</a:t>
            </a:r>
          </a:p>
        </p:txBody>
      </p:sp>
      <p:pic>
        <p:nvPicPr>
          <p:cNvPr id="2" name="Picture 1" descr="29-HM Parish Update 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816" r="10130" b="14862"/>
          <a:stretch/>
        </p:blipFill>
        <p:spPr>
          <a:xfrm>
            <a:off x="-12830" y="929533"/>
            <a:ext cx="4892477" cy="4213968"/>
          </a:xfrm>
          <a:prstGeom prst="rect">
            <a:avLst/>
          </a:prstGeom>
        </p:spPr>
      </p:pic>
      <p:pic>
        <p:nvPicPr>
          <p:cNvPr id="8" name="Picture 7" descr="29-HM Parish Update 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7" t="88347" r="12070" b="5769"/>
          <a:stretch/>
        </p:blipFill>
        <p:spPr>
          <a:xfrm>
            <a:off x="4930680" y="4330457"/>
            <a:ext cx="4213321" cy="7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13405</TotalTime>
  <Words>918</Words>
  <Application>Microsoft Macintosh PowerPoint</Application>
  <PresentationFormat>On-screen Show (16:9)</PresentationFormat>
  <Paragraphs>222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4_Office Theme</vt:lpstr>
      <vt:lpstr>Hazard Mitigation Planning + Your Community </vt:lpstr>
      <vt:lpstr>Hazard Mitigation Planning + Your Community  </vt:lpstr>
      <vt:lpstr>Authorities</vt:lpstr>
      <vt:lpstr>Acronyms</vt:lpstr>
      <vt:lpstr>Why they are important to you</vt:lpstr>
      <vt:lpstr>Who needs a plan?</vt:lpstr>
      <vt:lpstr>Do I need my own plan?</vt:lpstr>
      <vt:lpstr>Participating jurisdiction</vt:lpstr>
      <vt:lpstr>PowerPoint Presentation</vt:lpstr>
      <vt:lpstr>If you’re building your own plan, here are some things to know . . .</vt:lpstr>
      <vt:lpstr>10 steps of a  12-month timeline</vt:lpstr>
      <vt:lpstr>10 steps of a 12-month timeline (Continued . . . )</vt:lpstr>
      <vt:lpstr>PowerPoint Presentation</vt:lpstr>
      <vt:lpstr>Plan development . . .</vt:lpstr>
      <vt:lpstr>Choosing a contractor</vt:lpstr>
      <vt:lpstr>PowerPoint Presentation</vt:lpstr>
      <vt:lpstr>PowerPoint Presentation</vt:lpstr>
      <vt:lpstr>PowerPoint Presentation</vt:lpstr>
      <vt:lpstr>  Identify hazards</vt:lpstr>
      <vt:lpstr>  Profile hazards</vt:lpstr>
      <vt:lpstr>  Determine vulnerability + impact</vt:lpstr>
      <vt:lpstr>HIRA vs. THIRA</vt:lpstr>
      <vt:lpstr>HIRA vs. THIRA (Continued . . . )</vt:lpstr>
      <vt:lpstr>PowerPoint Presentation</vt:lpstr>
      <vt:lpstr>Remember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planning grant funding</vt:lpstr>
      <vt:lpstr>Remember . . .</vt:lpstr>
      <vt:lpstr>Contact</vt:lpstr>
      <vt:lpstr>Questions?</vt:lpstr>
      <vt:lpstr>For more information + to download materials from today’s seminar: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708</cp:revision>
  <cp:lastPrinted>2014-06-24T14:15:35Z</cp:lastPrinted>
  <dcterms:created xsi:type="dcterms:W3CDTF">2014-02-10T16:12:32Z</dcterms:created>
  <dcterms:modified xsi:type="dcterms:W3CDTF">2014-07-02T15:19:01Z</dcterms:modified>
</cp:coreProperties>
</file>