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87" r:id="rId6"/>
    <p:sldId id="261" r:id="rId7"/>
    <p:sldId id="277" r:id="rId8"/>
    <p:sldId id="284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73" r:id="rId17"/>
    <p:sldId id="286" r:id="rId18"/>
    <p:sldId id="288" r:id="rId19"/>
    <p:sldId id="295" r:id="rId2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>
      <p:cViewPr varScale="1">
        <p:scale>
          <a:sx n="91" d="100"/>
          <a:sy n="91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056A1D9-6440-440D-AE8B-5FBE45B55CF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79FBB0E-F067-4758-ADF3-F6B3C85C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F2D84D8-03A5-4E18-9533-418AD7A0477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7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C69E6F6-3146-4627-B281-A5CEE531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3D0D-52FB-492B-9270-9C2173D54D7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3D0D-52FB-492B-9270-9C2173D54D7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1981200"/>
            <a:ext cx="30480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541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743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370637"/>
            <a:ext cx="2895600" cy="365125"/>
          </a:xfrm>
        </p:spPr>
        <p:txBody>
          <a:bodyPr/>
          <a:lstStyle>
            <a:lvl1pPr algn="r">
              <a:defRPr sz="16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Rebekah Gee, MD</a:t>
            </a: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Secretary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43200" y="3345180"/>
            <a:ext cx="64008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0" y="1981200"/>
            <a:ext cx="60960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19896"/>
            <a:ext cx="234086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3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581400" y="1295400"/>
            <a:ext cx="5562600" cy="0"/>
          </a:xfrm>
          <a:prstGeom prst="lin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4038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LOUISIANA DEPARTMENT OF HEALTH AND HOSPITALS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BF2F-15BC-4862-BF8B-F56FE1990A2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5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7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BF2F-15BC-4862-BF8B-F56FE1990A2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4038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LOUISIANA DEPARTMENT OF HEALTH AND HOSPITALS</a:t>
            </a:r>
          </a:p>
        </p:txBody>
      </p:sp>
    </p:spTree>
    <p:extLst>
      <p:ext uri="{BB962C8B-B14F-4D97-AF65-F5344CB8AC3E}">
        <p14:creationId xmlns:p14="http://schemas.microsoft.com/office/powerpoint/2010/main" val="410807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5BF2F-15BC-4862-BF8B-F56FE1990A2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40386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LOUISIANA DEPARTMENT OF HEALTH AND HOSPITALS</a:t>
            </a:r>
          </a:p>
        </p:txBody>
      </p:sp>
    </p:spTree>
    <p:extLst>
      <p:ext uri="{BB962C8B-B14F-4D97-AF65-F5344CB8AC3E}">
        <p14:creationId xmlns:p14="http://schemas.microsoft.com/office/powerpoint/2010/main" val="27033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LOUISIANA DEPARTMENT OF HEALTH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LOUISIANA DEPARTMENT OF HEALTH AND HOSPITALS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BF2F-15BC-4862-BF8B-F56FE1990A2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eidemannr@ag.state.la.us" TargetMode="External"/><Relationship Id="rId2" Type="http://schemas.openxmlformats.org/officeDocument/2006/relationships/hyperlink" Target="mailto:henry.Yennie@l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llingC@ag.louisian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Cemetery Disruption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743200"/>
            <a:ext cx="6858000" cy="1752600"/>
          </a:xfrm>
        </p:spPr>
        <p:txBody>
          <a:bodyPr/>
          <a:lstStyle/>
          <a:p>
            <a:r>
              <a:rPr lang="en-US" dirty="0" smtClean="0"/>
              <a:t>How to Respond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4780" y="6363335"/>
            <a:ext cx="4198620" cy="365125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Rebekah Gee, MD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Secretary</a:t>
            </a:r>
          </a:p>
        </p:txBody>
      </p:sp>
      <p:pic>
        <p:nvPicPr>
          <p:cNvPr id="5" name="Picture 4" descr="ESF_8_Seal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0" y="3218180"/>
            <a:ext cx="2210440" cy="21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Snapshots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LOUISIANA DEPARTMENT OF HEALTH AND HOSPITALS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4" y="1417638"/>
            <a:ext cx="7154551" cy="49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Snapshots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LOUISIANA DEPARTMENT OF HEALTH AND HOSPITALS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025" y="1971012"/>
            <a:ext cx="5257800" cy="394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8421" y="1970698"/>
            <a:ext cx="5255288" cy="39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Snapshots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LOUISIANA DEPARTMENT OF HEALTH AND HOSPITALS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0" y="1371600"/>
            <a:ext cx="6834820" cy="51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Snapshots</a:t>
            </a:r>
            <a:endParaRPr lang="en-US" altLang="en-US" dirty="0" smtClean="0"/>
          </a:p>
        </p:txBody>
      </p:sp>
      <p:pic>
        <p:nvPicPr>
          <p:cNvPr id="6" name="Picture 5" descr="Recovery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9357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Snapshots</a:t>
            </a:r>
            <a:endParaRPr lang="en-US" altLang="en-US" dirty="0" smtClean="0"/>
          </a:p>
        </p:txBody>
      </p:sp>
      <p:pic>
        <p:nvPicPr>
          <p:cNvPr id="4" name="Picture 3" descr="Identification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1763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Snapshots</a:t>
            </a:r>
            <a:endParaRPr lang="en-US" altLang="en-US" dirty="0" smtClean="0"/>
          </a:p>
        </p:txBody>
      </p:sp>
      <p:pic>
        <p:nvPicPr>
          <p:cNvPr id="5" name="Picture 4" descr="Identification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08" y="1371600"/>
            <a:ext cx="6944784" cy="52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of logistics is dependent upon an initial assessment of the problem</a:t>
            </a:r>
          </a:p>
          <a:p>
            <a:r>
              <a:rPr lang="en-US" dirty="0" smtClean="0"/>
              <a:t>The Mass Fatality Task Force can assist with coordinating operations and information flow with the parish Coroners. They can also interface with the FAC team.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Steps for Local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Before the assessment is complete, local authorities can do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Contact the cemetery owner and determine the level of support they can provide. Legally, they are the responsible party.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Contact </a:t>
            </a:r>
            <a:r>
              <a:rPr lang="en-US" dirty="0"/>
              <a:t>the parish coroner to determine if, and how much, he can help in remediating the problem. The coroner is the </a:t>
            </a:r>
            <a:r>
              <a:rPr lang="en-US" dirty="0" smtClean="0"/>
              <a:t>second </a:t>
            </a:r>
            <a:r>
              <a:rPr lang="en-US" dirty="0"/>
              <a:t>contact to </a:t>
            </a:r>
            <a:r>
              <a:rPr lang="en-US" dirty="0" smtClean="0"/>
              <a:t>make.</a:t>
            </a:r>
          </a:p>
          <a:p>
            <a:pPr lvl="2"/>
            <a:r>
              <a:rPr lang="en-US" dirty="0"/>
              <a:t>If there are floating bodies or caskets outside of the cemetery, the parish coroner or fire department can recover and store and/or place back inside of the cemetery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the cemetery owner or local officials assemble </a:t>
            </a:r>
            <a:r>
              <a:rPr lang="en-US" dirty="0"/>
              <a:t>a work force of parish public works staff, or parish inmates under supervision of the sheriff’s office to do the following:</a:t>
            </a:r>
          </a:p>
          <a:p>
            <a:pPr lvl="2"/>
            <a:r>
              <a:rPr lang="en-US" dirty="0" smtClean="0"/>
              <a:t>Secure </a:t>
            </a:r>
            <a:r>
              <a:rPr lang="en-US" dirty="0"/>
              <a:t>all of the disinterred caskets so that further damage doesn’t occur. They can also cover anything exposed with a tarp or </a:t>
            </a:r>
            <a:r>
              <a:rPr lang="en-US" dirty="0" smtClean="0"/>
              <a:t>something</a:t>
            </a:r>
          </a:p>
          <a:p>
            <a:pPr lvl="2"/>
            <a:r>
              <a:rPr lang="en-US" dirty="0" smtClean="0"/>
              <a:t>Determine </a:t>
            </a:r>
            <a:r>
              <a:rPr lang="en-US" dirty="0"/>
              <a:t>if there is a cemetery sexton and get them involved. If the cemetery isn’t abandoned, there should be a sexton available. This person can assist with plot plans, identifications, and funeral homes.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you can determine the funeral home involved, contact them to see if they would assist in re-interment, particularly if the burial was recent.</a:t>
            </a:r>
          </a:p>
          <a:p>
            <a:pPr lvl="2"/>
            <a:r>
              <a:rPr lang="en-US" dirty="0" smtClean="0"/>
              <a:t>Secure </a:t>
            </a:r>
            <a:r>
              <a:rPr lang="en-US" dirty="0"/>
              <a:t>the site so that vandalism doesn’t occur. Believe it or not, this does occur.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the Casket Recovery Form to identify the remains, or gather as much information about the remains and the casket if they are unidentified.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900" dirty="0" smtClean="0"/>
              <a:t>Do </a:t>
            </a:r>
            <a:r>
              <a:rPr lang="en-US" sz="2900" dirty="0"/>
              <a:t>the same activities if other cemeteries are affected</a:t>
            </a:r>
            <a:r>
              <a:rPr lang="en-US" sz="2900" dirty="0" smtClean="0"/>
              <a:t>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sz="2900" dirty="0" smtClean="0"/>
          </a:p>
          <a:p>
            <a:r>
              <a:rPr lang="en-US" sz="3300" dirty="0" smtClean="0"/>
              <a:t>We have an Assessment Package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LOUISIANA DEPARTMENT OF HEALTH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715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IA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LOUISIANA DEPARTMENT OF HEALTH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6969760" cy="55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Contacts </a:t>
            </a:r>
          </a:p>
          <a:p>
            <a:pPr lvl="1"/>
            <a:r>
              <a:rPr lang="en-US" sz="2900" dirty="0" smtClean="0">
                <a:hlinkClick r:id="rId2"/>
              </a:rPr>
              <a:t>henry.Yennie@la.gov</a:t>
            </a:r>
            <a:endParaRPr lang="en-US" sz="2900" dirty="0" smtClean="0"/>
          </a:p>
          <a:p>
            <a:pPr lvl="1"/>
            <a:r>
              <a:rPr lang="en-US" sz="2900" dirty="0" smtClean="0">
                <a:hlinkClick r:id="rId3"/>
              </a:rPr>
              <a:t>seidemannr@ag.state.la.us</a:t>
            </a:r>
            <a:endParaRPr lang="en-US" sz="2900" dirty="0" smtClean="0"/>
          </a:p>
          <a:p>
            <a:pPr lvl="1"/>
            <a:r>
              <a:rPr lang="en-US" sz="2900" dirty="0" smtClean="0">
                <a:hlinkClick r:id="rId4"/>
              </a:rPr>
              <a:t>HallingC@ag.louisiana.gov</a:t>
            </a:r>
            <a:endParaRPr lang="en-US" sz="2900" dirty="0" smtClean="0"/>
          </a:p>
          <a:p>
            <a:pPr marL="457200" lvl="1" indent="0">
              <a:buNone/>
            </a:pPr>
            <a:endParaRPr lang="en-US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LOUISIANA DEPARTMENT OF HEALTH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Heavy rains and/or storm surges from hurricanes generally  cause some degree of cemetery disruptions.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Disruptions can include: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Dislodged caskets and vaults in and out of cemetery perimeters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Exposed remains within cemeteries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 tombs displaced and/or destroyed in and out of cemetery perimeters</a:t>
            </a:r>
          </a:p>
          <a:p>
            <a:r>
              <a:rPr lang="en-US" dirty="0" smtClean="0"/>
              <a:t>These disruptions will create both public health and public relations effects, requiring a response by local, state and possibly federal authorities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LOUISIANA DEPARTMENT OF </a:t>
            </a:r>
            <a:r>
              <a:rPr lang="en-US" dirty="0" smtClean="0">
                <a:solidFill>
                  <a:prstClr val="white"/>
                </a:solidFill>
              </a:rPr>
              <a:t>HEALTH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Public and private cemeteries, and families with loved ones in these areas</a:t>
            </a:r>
          </a:p>
          <a:p>
            <a:r>
              <a:rPr lang="en-US" dirty="0" smtClean="0"/>
              <a:t>Parish Coroner’s Offices and Local Funeral Homes</a:t>
            </a:r>
          </a:p>
          <a:p>
            <a:r>
              <a:rPr lang="en-US" dirty="0" smtClean="0"/>
              <a:t>Parish Offices of Emergency Preparedness</a:t>
            </a:r>
          </a:p>
          <a:p>
            <a:r>
              <a:rPr lang="en-US" dirty="0" smtClean="0"/>
              <a:t>Parish Health Units</a:t>
            </a:r>
          </a:p>
          <a:p>
            <a:r>
              <a:rPr lang="en-US" dirty="0" smtClean="0"/>
              <a:t>State and Federal ESF 8 (HHS and DMORT)</a:t>
            </a:r>
          </a:p>
          <a:p>
            <a:r>
              <a:rPr lang="en-US" dirty="0" smtClean="0"/>
              <a:t>Attorney General’s Office</a:t>
            </a:r>
          </a:p>
          <a:p>
            <a:r>
              <a:rPr lang="en-US" dirty="0" smtClean="0"/>
              <a:t>FACES Lab at LSU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Federal funding through the Stafford Act is </a:t>
            </a:r>
            <a:r>
              <a:rPr lang="en-US" sz="2800" dirty="0" smtClean="0"/>
              <a:t>available:</a:t>
            </a:r>
          </a:p>
          <a:p>
            <a:pPr lvl="1"/>
            <a:r>
              <a:rPr lang="en-US" sz="2400" dirty="0" smtClean="0"/>
              <a:t>Directly to parishes through Public Assistance is the cemeteries </a:t>
            </a:r>
            <a:r>
              <a:rPr lang="en-US" sz="2400" b="1" dirty="0" smtClean="0">
                <a:solidFill>
                  <a:srgbClr val="FF0000"/>
                </a:solidFill>
              </a:rPr>
              <a:t>are public cemeteries</a:t>
            </a:r>
          </a:p>
          <a:p>
            <a:pPr lvl="1"/>
            <a:r>
              <a:rPr lang="en-US" sz="2400" dirty="0" smtClean="0"/>
              <a:t>Indirectly to parishes through Individual Assistance to individual families and/or sponsors</a:t>
            </a:r>
          </a:p>
          <a:p>
            <a:r>
              <a:rPr lang="en-US" sz="2800" dirty="0" smtClean="0"/>
              <a:t>State </a:t>
            </a:r>
            <a:r>
              <a:rPr lang="en-US" sz="2800" dirty="0"/>
              <a:t>or parish funding will have to address private cemetery response </a:t>
            </a:r>
            <a:r>
              <a:rPr lang="en-US" sz="2800" dirty="0" smtClean="0"/>
              <a:t>actions if the IA process is not rigorously followed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local coroner, while not legally responsible, </a:t>
            </a:r>
            <a:r>
              <a:rPr lang="en-US" sz="2400" dirty="0" smtClean="0"/>
              <a:t>should be approached </a:t>
            </a:r>
            <a:r>
              <a:rPr lang="en-US" sz="2400" dirty="0"/>
              <a:t>to be the Incident Commander on the local level.</a:t>
            </a:r>
          </a:p>
          <a:p>
            <a:pPr lvl="1"/>
            <a:r>
              <a:rPr lang="en-US" sz="2000" dirty="0"/>
              <a:t>By law, the coroner is not responsible for cemetery disruptions, but they often have valuable knowledge of the community and the local funeral industry</a:t>
            </a:r>
          </a:p>
          <a:p>
            <a:r>
              <a:rPr lang="en-US" sz="2400" dirty="0"/>
              <a:t>Federal assets such as DMORT teams will likely not be available unless the disruption is extremely large </a:t>
            </a:r>
            <a:r>
              <a:rPr lang="en-US" sz="2400" b="1" dirty="0">
                <a:solidFill>
                  <a:srgbClr val="FF0000"/>
                </a:solidFill>
              </a:rPr>
              <a:t>(currently, this tipping point is </a:t>
            </a:r>
            <a:r>
              <a:rPr lang="en-US" sz="2400" b="1" dirty="0" smtClean="0">
                <a:solidFill>
                  <a:srgbClr val="FF0000"/>
                </a:solidFill>
              </a:rPr>
              <a:t>unknown)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If DMORT is available (uncertain), there will likely be limitations on DMORT actions (i.e. no remains recovery)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and Constraints </a:t>
            </a:r>
            <a:r>
              <a:rPr lang="en-US" sz="1600" i="1" dirty="0" smtClean="0"/>
              <a:t>(cont.)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GOHSEP</a:t>
            </a:r>
            <a:r>
              <a:rPr lang="en-US" dirty="0" smtClean="0"/>
              <a:t> will be asked to broker parish-to-parish asset loans</a:t>
            </a:r>
          </a:p>
          <a:p>
            <a:r>
              <a:rPr lang="en-US" dirty="0" smtClean="0"/>
              <a:t>State contracts are available for certain resources(but not all)</a:t>
            </a:r>
            <a:endParaRPr lang="en-US" dirty="0"/>
          </a:p>
          <a:p>
            <a:r>
              <a:rPr lang="en-US" dirty="0" smtClean="0"/>
              <a:t>There will be single point of contact at the State level for response coordination, resource acquisition, and data management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single point of contact for parishes is required </a:t>
            </a:r>
            <a:r>
              <a:rPr lang="en-US" dirty="0" smtClean="0"/>
              <a:t>as operational control will remain at the local parish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and Constraints </a:t>
            </a:r>
            <a:r>
              <a:rPr lang="en-US" sz="1600" i="1" dirty="0" smtClean="0"/>
              <a:t>(cont.)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the event is still unfolding, many areas are still in a response mode. </a:t>
            </a:r>
          </a:p>
          <a:p>
            <a:pPr lvl="1"/>
            <a:r>
              <a:rPr lang="en-US" dirty="0" smtClean="0"/>
              <a:t>Because of this it is not prudent to divert scarce assets currently being used to rescue citizens to remains recovery, particularly if these remains are secured.</a:t>
            </a:r>
          </a:p>
          <a:p>
            <a:pPr lvl="1"/>
            <a:r>
              <a:rPr lang="en-US" dirty="0" smtClean="0"/>
              <a:t>We also need a full picture of the disruption in order to request the appropriate assets and determine if federal help can be obtained.</a:t>
            </a:r>
          </a:p>
          <a:p>
            <a:r>
              <a:rPr lang="en-US" dirty="0" smtClean="0"/>
              <a:t>After everyone else is standing down, this operation will continue for </a:t>
            </a:r>
            <a:r>
              <a:rPr lang="en-US" b="1" u="sng" dirty="0" smtClean="0">
                <a:solidFill>
                  <a:srgbClr val="FF0000"/>
                </a:solidFill>
              </a:rPr>
              <a:t>months. We are still responding to disruptions from the August floods.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Flow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four general phases to a Cemetery Disruption CONOPS: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Assessment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Recovery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Identification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Re-casketing and Re-interment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Modeling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can be significant costs associated with this CONOPS</a:t>
            </a:r>
          </a:p>
          <a:p>
            <a:pPr lvl="1"/>
            <a:r>
              <a:rPr lang="en-US" dirty="0" smtClean="0"/>
              <a:t>Excessive costs can be avoided if a complete assessment is completed before any equipment or other resources are requested</a:t>
            </a:r>
          </a:p>
          <a:p>
            <a:r>
              <a:rPr lang="en-US" dirty="0" smtClean="0"/>
              <a:t>We have a cost model that can estimate the probable costs of the response.</a:t>
            </a:r>
          </a:p>
          <a:p>
            <a:r>
              <a:rPr lang="en-US" dirty="0" smtClean="0"/>
              <a:t>If the cemetery is a public cemetery, the parish can file a PA claim.</a:t>
            </a:r>
          </a:p>
          <a:p>
            <a:r>
              <a:rPr lang="en-US" dirty="0" smtClean="0"/>
              <a:t>If the cemetery is private, an organized effort to secure IA claims has to be organized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LOUISIANA DEPARTMENT OF HEALTH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BF2F-15BC-4862-BF8B-F56FE1990A2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965</Words>
  <Application>Microsoft Office PowerPoint</Application>
  <PresentationFormat>On-screen Show (4:3)</PresentationFormat>
  <Paragraphs>112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Cemetery Disruption Response</vt:lpstr>
      <vt:lpstr>Introduction and Background</vt:lpstr>
      <vt:lpstr>Key Stakeholders</vt:lpstr>
      <vt:lpstr>Assumptions and Constraints</vt:lpstr>
      <vt:lpstr>Assumptions and Constraints</vt:lpstr>
      <vt:lpstr>Assumptions and Constraints (cont.)</vt:lpstr>
      <vt:lpstr>Assumptions and Constraints (cont.)</vt:lpstr>
      <vt:lpstr>Operational Flow</vt:lpstr>
      <vt:lpstr>Cost Modeling</vt:lpstr>
      <vt:lpstr>Damage Snapshots</vt:lpstr>
      <vt:lpstr>Damage Snapshots</vt:lpstr>
      <vt:lpstr>Damage Snapshots</vt:lpstr>
      <vt:lpstr>Damage Snapshots</vt:lpstr>
      <vt:lpstr>Damage Snapshots</vt:lpstr>
      <vt:lpstr>Damage Snapshots</vt:lpstr>
      <vt:lpstr>Conclusion</vt:lpstr>
      <vt:lpstr>First Steps for Local Officials</vt:lpstr>
      <vt:lpstr>IA Process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Calder Lynch</dc:creator>
  <cp:lastModifiedBy>Dayries, Christina</cp:lastModifiedBy>
  <cp:revision>59</cp:revision>
  <cp:lastPrinted>2017-01-10T16:51:50Z</cp:lastPrinted>
  <dcterms:created xsi:type="dcterms:W3CDTF">2011-03-15T19:43:20Z</dcterms:created>
  <dcterms:modified xsi:type="dcterms:W3CDTF">2017-02-02T18:58:27Z</dcterms:modified>
</cp:coreProperties>
</file>