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7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4093" r:id="rId3"/>
    <p:sldMasterId id="2147484107" r:id="rId4"/>
    <p:sldMasterId id="2147484120" r:id="rId5"/>
    <p:sldMasterId id="2147484133" r:id="rId6"/>
    <p:sldMasterId id="2147484147" r:id="rId7"/>
    <p:sldMasterId id="2147484160" r:id="rId8"/>
    <p:sldMasterId id="2147484173" r:id="rId9"/>
    <p:sldMasterId id="2147484187" r:id="rId10"/>
    <p:sldMasterId id="2147484200" r:id="rId11"/>
    <p:sldMasterId id="2147484213" r:id="rId12"/>
    <p:sldMasterId id="2147484227" r:id="rId13"/>
    <p:sldMasterId id="2147484240" r:id="rId14"/>
    <p:sldMasterId id="2147484277" r:id="rId15"/>
    <p:sldMasterId id="2147484291" r:id="rId16"/>
    <p:sldMasterId id="2147484305" r:id="rId17"/>
    <p:sldMasterId id="2147484318" r:id="rId18"/>
    <p:sldMasterId id="2147484331" r:id="rId19"/>
    <p:sldMasterId id="2147484345" r:id="rId20"/>
    <p:sldMasterId id="2147484358" r:id="rId21"/>
    <p:sldMasterId id="2147484371" r:id="rId22"/>
    <p:sldMasterId id="2147484385" r:id="rId23"/>
    <p:sldMasterId id="2147484398" r:id="rId24"/>
    <p:sldMasterId id="2147484411" r:id="rId25"/>
    <p:sldMasterId id="2147484425" r:id="rId26"/>
    <p:sldMasterId id="2147484438" r:id="rId27"/>
    <p:sldMasterId id="2147484489" r:id="rId28"/>
  </p:sldMasterIdLst>
  <p:notesMasterIdLst>
    <p:notesMasterId r:id="rId58"/>
  </p:notesMasterIdLst>
  <p:sldIdLst>
    <p:sldId id="339" r:id="rId29"/>
    <p:sldId id="320" r:id="rId30"/>
    <p:sldId id="292" r:id="rId31"/>
    <p:sldId id="450" r:id="rId32"/>
    <p:sldId id="465" r:id="rId33"/>
    <p:sldId id="454" r:id="rId34"/>
    <p:sldId id="466" r:id="rId35"/>
    <p:sldId id="294" r:id="rId36"/>
    <p:sldId id="321" r:id="rId37"/>
    <p:sldId id="460" r:id="rId38"/>
    <p:sldId id="313" r:id="rId39"/>
    <p:sldId id="405" r:id="rId40"/>
    <p:sldId id="476" r:id="rId41"/>
    <p:sldId id="499" r:id="rId42"/>
    <p:sldId id="516" r:id="rId43"/>
    <p:sldId id="520" r:id="rId44"/>
    <p:sldId id="500" r:id="rId45"/>
    <p:sldId id="517" r:id="rId46"/>
    <p:sldId id="518" r:id="rId47"/>
    <p:sldId id="519" r:id="rId48"/>
    <p:sldId id="262" r:id="rId49"/>
    <p:sldId id="419" r:id="rId50"/>
    <p:sldId id="515" r:id="rId51"/>
    <p:sldId id="521" r:id="rId52"/>
    <p:sldId id="513" r:id="rId53"/>
    <p:sldId id="523" r:id="rId54"/>
    <p:sldId id="522" r:id="rId55"/>
    <p:sldId id="511" r:id="rId56"/>
    <p:sldId id="512" r:id="rId5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FFFFCC"/>
    <a:srgbClr val="F26516"/>
    <a:srgbClr val="EDF85A"/>
    <a:srgbClr val="B4AB00"/>
    <a:srgbClr val="676970"/>
    <a:srgbClr val="E7F9FF"/>
    <a:srgbClr val="D5F2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05" autoAdjust="0"/>
  </p:normalViewPr>
  <p:slideViewPr>
    <p:cSldViewPr>
      <p:cViewPr varScale="1">
        <p:scale>
          <a:sx n="120" d="100"/>
          <a:sy n="120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tx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01057152847175E-2"/>
          <c:y val="0.14851039111914288"/>
          <c:w val="0.85863150317889092"/>
          <c:h val="0.821435063672596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were the issues?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AAF-4233-B464-2DC9ED11E01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AAF-4233-B464-2DC9ED11E01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AAF-4233-B464-2DC9ED11E01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AAF-4233-B464-2DC9ED11E01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72%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AF-4233-B464-2DC9ED11E0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AF-4233-B464-2DC9ED11E01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E04D58D-631E-411F-8417-DD1FA8CBD06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AF-4233-B464-2DC9ED11E018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Telco</c:v>
                </c:pt>
                <c:pt idx="1">
                  <c:v>Power</c:v>
                </c:pt>
                <c:pt idx="2">
                  <c:v>Equipment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0.05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AF-4233-B464-2DC9ED11E0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62363808252849"/>
          <c:y val="0.27932124263155628"/>
          <c:w val="0.15462442314435931"/>
          <c:h val="0.4737481175508799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smtClean="0">
                <a:latin typeface="Arial Black" panose="020B0A04020102020204" pitchFamily="34" charset="0"/>
              </a:rPr>
              <a:t>Percentage</a:t>
            </a:r>
            <a:r>
              <a:rPr lang="en-US" sz="1800" baseline="0" dirty="0" smtClean="0">
                <a:latin typeface="Arial Black" panose="020B0A04020102020204" pitchFamily="34" charset="0"/>
              </a:rPr>
              <a:t> of ALL SITES in WIDE AREA Operations</a:t>
            </a:r>
            <a:endParaRPr lang="en-US" sz="1800" dirty="0"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11256653665952"/>
          <c:y val="0.26927799279327375"/>
          <c:w val="0.85188747955302635"/>
          <c:h val="0.65095850402758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Avg. Uptime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0.99790000000000001</c:v>
                </c:pt>
                <c:pt idx="1">
                  <c:v>0.99199999999999999</c:v>
                </c:pt>
                <c:pt idx="2">
                  <c:v>0.99339999999999995</c:v>
                </c:pt>
                <c:pt idx="3">
                  <c:v>0.99570000000000003</c:v>
                </c:pt>
                <c:pt idx="4">
                  <c:v>0.99475000000000002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4-4867-AD31-577F8A3F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Avg. Uptime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5C4-4867-AD31-577F8A3F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Avg. Uptime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5C4-4867-AD31-577F8A3F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446296"/>
        <c:axId val="808447280"/>
      </c:barChart>
      <c:catAx>
        <c:axId val="8084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7280"/>
        <c:crosses val="autoZero"/>
        <c:auto val="1"/>
        <c:lblAlgn val="ctr"/>
        <c:lblOffset val="100"/>
        <c:noMultiLvlLbl val="0"/>
      </c:catAx>
      <c:valAx>
        <c:axId val="8084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svg"/><Relationship Id="rId1" Type="http://schemas.openxmlformats.org/officeDocument/2006/relationships/image" Target="../media/image16.png"/><Relationship Id="rId6" Type="http://schemas.openxmlformats.org/officeDocument/2006/relationships/image" Target="../media/image180.svg"/><Relationship Id="rId5" Type="http://schemas.openxmlformats.org/officeDocument/2006/relationships/image" Target="../media/image18.png"/><Relationship Id="rId4" Type="http://schemas.openxmlformats.org/officeDocument/2006/relationships/image" Target="../media/image16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svg"/><Relationship Id="rId1" Type="http://schemas.openxmlformats.org/officeDocument/2006/relationships/image" Target="../media/image16.png"/><Relationship Id="rId6" Type="http://schemas.openxmlformats.org/officeDocument/2006/relationships/image" Target="../media/image180.svg"/><Relationship Id="rId5" Type="http://schemas.openxmlformats.org/officeDocument/2006/relationships/image" Target="../media/image18.png"/><Relationship Id="rId4" Type="http://schemas.openxmlformats.org/officeDocument/2006/relationships/image" Target="../media/image1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9649-0EA2-4F85-AC91-AD862724B441}" type="doc">
      <dgm:prSet loTypeId="urn:microsoft.com/office/officeart/2018/2/layout/IconLabelDescriptionList" loCatId="icon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8C0B84F-418D-49FC-B520-4F7880A4FDE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</dgm:t>
    </dgm:pt>
    <dgm:pt modelId="{88564D1F-623D-45DA-82D7-93BBA6E5AB2C}" type="parTrans" cxnId="{49CE0257-39C9-4212-BC8F-D833DE19566E}">
      <dgm:prSet/>
      <dgm:spPr/>
      <dgm:t>
        <a:bodyPr/>
        <a:lstStyle/>
        <a:p>
          <a:endParaRPr lang="en-US"/>
        </a:p>
      </dgm:t>
    </dgm:pt>
    <dgm:pt modelId="{A39F5705-877E-404B-88B9-22396A2A96BD}" type="sibTrans" cxnId="{49CE0257-39C9-4212-BC8F-D833DE19566E}">
      <dgm:prSet/>
      <dgm:spPr/>
      <dgm:t>
        <a:bodyPr/>
        <a:lstStyle/>
        <a:p>
          <a:endParaRPr lang="en-US"/>
        </a:p>
      </dgm:t>
    </dgm:pt>
    <dgm:pt modelId="{29BBA8C2-5C93-4DFE-AD39-33322EDC4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DA792307-BE60-4DDD-BD80-F5B039099034}" type="parTrans" cxnId="{66182C47-25FD-4B57-9A52-8E2E154E1CE2}">
      <dgm:prSet/>
      <dgm:spPr/>
      <dgm:t>
        <a:bodyPr/>
        <a:lstStyle/>
        <a:p>
          <a:endParaRPr lang="en-US"/>
        </a:p>
      </dgm:t>
    </dgm:pt>
    <dgm:pt modelId="{C085F233-CE48-43D6-B23B-4D67F15F446D}" type="sibTrans" cxnId="{66182C47-25FD-4B57-9A52-8E2E154E1CE2}">
      <dgm:prSet/>
      <dgm:spPr/>
      <dgm:t>
        <a:bodyPr/>
        <a:lstStyle/>
        <a:p>
          <a:endParaRPr lang="en-US"/>
        </a:p>
      </dgm:t>
    </dgm:pt>
    <dgm:pt modelId="{DF8840C8-678B-4816-8F7A-975FD17F3F6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 dirty="0" smtClean="0">
              <a:latin typeface="Perpetua" panose="02020502060401020303" pitchFamily="18" charset="0"/>
            </a:rPr>
            <a:t> </a:t>
          </a:r>
          <a:endParaRPr lang="en-US" sz="1400" dirty="0">
            <a:latin typeface="Perpetua" panose="02020502060401020303" pitchFamily="18" charset="0"/>
          </a:endParaRPr>
        </a:p>
      </dgm:t>
    </dgm:pt>
    <dgm:pt modelId="{38ECF62B-2DD9-49A4-A559-4A9C55E07747}" type="parTrans" cxnId="{5BFC32DF-B465-4EFC-A97A-5A3D92678AFC}">
      <dgm:prSet/>
      <dgm:spPr/>
      <dgm:t>
        <a:bodyPr/>
        <a:lstStyle/>
        <a:p>
          <a:endParaRPr lang="en-US"/>
        </a:p>
      </dgm:t>
    </dgm:pt>
    <dgm:pt modelId="{0ACFA2CD-FC99-4479-B843-347575C2A2B1}" type="sibTrans" cxnId="{5BFC32DF-B465-4EFC-A97A-5A3D92678AFC}">
      <dgm:prSet/>
      <dgm:spPr/>
      <dgm:t>
        <a:bodyPr/>
        <a:lstStyle/>
        <a:p>
          <a:endParaRPr lang="en-US"/>
        </a:p>
      </dgm:t>
    </dgm:pt>
    <dgm:pt modelId="{88ACB95D-AAF9-4571-9217-54015D7274C1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n-US" sz="2000" b="1" dirty="0">
            <a:latin typeface="Perpetua" panose="02020502060401020303" pitchFamily="18" charset="0"/>
          </a:endParaRPr>
        </a:p>
      </dgm:t>
    </dgm:pt>
    <dgm:pt modelId="{E4976C0F-84C3-419D-85CA-5C45674719D2}" type="parTrans" cxnId="{5EEB6050-EB22-4B7D-8043-FD82A7378107}">
      <dgm:prSet/>
      <dgm:spPr/>
      <dgm:t>
        <a:bodyPr/>
        <a:lstStyle/>
        <a:p>
          <a:endParaRPr lang="en-US"/>
        </a:p>
      </dgm:t>
    </dgm:pt>
    <dgm:pt modelId="{177DFFB5-7AAC-4596-A45F-C82E00D65E5F}" type="sibTrans" cxnId="{5EEB6050-EB22-4B7D-8043-FD82A7378107}">
      <dgm:prSet/>
      <dgm:spPr/>
      <dgm:t>
        <a:bodyPr/>
        <a:lstStyle/>
        <a:p>
          <a:endParaRPr lang="en-US"/>
        </a:p>
      </dgm:t>
    </dgm:pt>
    <dgm:pt modelId="{1DB330BF-6883-469D-827E-75CB53C4BA9D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endParaRPr lang="en-US" sz="2000" dirty="0">
            <a:latin typeface="Perpetua" panose="02020502060401020303" pitchFamily="18" charset="0"/>
          </a:endParaRPr>
        </a:p>
      </dgm:t>
    </dgm:pt>
    <dgm:pt modelId="{8800FAE4-794C-402A-9068-C2126408A9BB}" type="parTrans" cxnId="{4DE6B165-6F63-4B23-A420-DBF265166E67}">
      <dgm:prSet/>
      <dgm:spPr/>
      <dgm:t>
        <a:bodyPr/>
        <a:lstStyle/>
        <a:p>
          <a:endParaRPr lang="en-US"/>
        </a:p>
      </dgm:t>
    </dgm:pt>
    <dgm:pt modelId="{B3F9E5CC-B0B8-4FB5-BA30-BB832EF9DA50}" type="sibTrans" cxnId="{4DE6B165-6F63-4B23-A420-DBF265166E67}">
      <dgm:prSet/>
      <dgm:spPr/>
      <dgm:t>
        <a:bodyPr/>
        <a:lstStyle/>
        <a:p>
          <a:endParaRPr lang="en-US"/>
        </a:p>
      </dgm:t>
    </dgm:pt>
    <dgm:pt modelId="{66D715C4-0BC8-4D1C-8AF5-6D3D9729E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009156F0-F60D-4C61-87CD-5015ED4E8C04}" type="parTrans" cxnId="{45B3DFEE-7E97-44BC-89A7-41DD81057937}">
      <dgm:prSet/>
      <dgm:spPr/>
      <dgm:t>
        <a:bodyPr/>
        <a:lstStyle/>
        <a:p>
          <a:endParaRPr lang="en-US"/>
        </a:p>
      </dgm:t>
    </dgm:pt>
    <dgm:pt modelId="{7FC18CB6-3D17-4389-9525-67DC11076114}" type="sibTrans" cxnId="{45B3DFEE-7E97-44BC-89A7-41DD81057937}">
      <dgm:prSet/>
      <dgm:spPr/>
      <dgm:t>
        <a:bodyPr/>
        <a:lstStyle/>
        <a:p>
          <a:endParaRPr lang="en-US"/>
        </a:p>
      </dgm:t>
    </dgm:pt>
    <dgm:pt modelId="{1E6D94A9-C2D1-408C-BED9-8A12BCA3817D}" type="pres">
      <dgm:prSet presAssocID="{37929649-0EA2-4F85-AC91-AD862724B4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FEE5B-0DFC-46E8-88F6-BF6A7D3E1468}" type="pres">
      <dgm:prSet presAssocID="{98C0B84F-418D-49FC-B520-4F7880A4FDEC}" presName="compNode" presStyleCnt="0"/>
      <dgm:spPr/>
      <dgm:t>
        <a:bodyPr/>
        <a:lstStyle/>
        <a:p>
          <a:endParaRPr lang="en-US"/>
        </a:p>
      </dgm:t>
    </dgm:pt>
    <dgm:pt modelId="{2AD77B80-49CB-4136-B15B-8D1A81285FC0}" type="pres">
      <dgm:prSet presAssocID="{98C0B84F-418D-49FC-B520-4F7880A4FDEC}" presName="iconRect" presStyleLbl="node1" presStyleIdx="0" presStyleCnt="3" custScaleX="108407" custScaleY="104789" custLinFactNeighborX="85297" custLinFactNeighborY="90516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6E5361F-FB09-4105-848B-5B6B9584DEF9}" type="pres">
      <dgm:prSet presAssocID="{98C0B84F-418D-49FC-B520-4F7880A4FDEC}" presName="iconSpace" presStyleCnt="0"/>
      <dgm:spPr/>
      <dgm:t>
        <a:bodyPr/>
        <a:lstStyle/>
        <a:p>
          <a:endParaRPr lang="en-US"/>
        </a:p>
      </dgm:t>
    </dgm:pt>
    <dgm:pt modelId="{CCF8B312-F1D4-4D5F-B268-1379C27612D5}" type="pres">
      <dgm:prSet presAssocID="{98C0B84F-418D-49FC-B520-4F7880A4FDEC}" presName="parTx" presStyleLbl="revTx" presStyleIdx="0" presStyleCnt="6" custScaleX="67002" custScaleY="158352" custLinFactY="-100000" custLinFactNeighborX="2167" custLinFactNeighborY="-1156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FCDFE4-1C02-485E-9061-6024D77C133A}" type="pres">
      <dgm:prSet presAssocID="{98C0B84F-418D-49FC-B520-4F7880A4FDEC}" presName="txSpace" presStyleCnt="0"/>
      <dgm:spPr/>
      <dgm:t>
        <a:bodyPr/>
        <a:lstStyle/>
        <a:p>
          <a:endParaRPr lang="en-US"/>
        </a:p>
      </dgm:t>
    </dgm:pt>
    <dgm:pt modelId="{789046AE-0A39-4592-89FB-64A9102EED0C}" type="pres">
      <dgm:prSet presAssocID="{98C0B84F-418D-49FC-B520-4F7880A4FDEC}" presName="desTx" presStyleLbl="revTx" presStyleIdx="1" presStyleCnt="6" custScaleX="43576" custScaleY="172862" custLinFactY="-18484" custLinFactNeighborX="-835" custLinFactNeighborY="-100000">
        <dgm:presLayoutVars/>
      </dgm:prSet>
      <dgm:spPr/>
      <dgm:t>
        <a:bodyPr/>
        <a:lstStyle/>
        <a:p>
          <a:endParaRPr lang="en-US"/>
        </a:p>
      </dgm:t>
    </dgm:pt>
    <dgm:pt modelId="{10B59DED-3C64-4460-9103-1501A896C484}" type="pres">
      <dgm:prSet presAssocID="{A39F5705-877E-404B-88B9-22396A2A96BD}" presName="sibTrans" presStyleCnt="0"/>
      <dgm:spPr/>
      <dgm:t>
        <a:bodyPr/>
        <a:lstStyle/>
        <a:p>
          <a:endParaRPr lang="en-US"/>
        </a:p>
      </dgm:t>
    </dgm:pt>
    <dgm:pt modelId="{D253E490-4EB7-4F85-B778-9AACD13FE3B2}" type="pres">
      <dgm:prSet presAssocID="{DF8840C8-678B-4816-8F7A-975FD17F3F69}" presName="compNode" presStyleCnt="0"/>
      <dgm:spPr/>
      <dgm:t>
        <a:bodyPr/>
        <a:lstStyle/>
        <a:p>
          <a:endParaRPr lang="en-US"/>
        </a:p>
      </dgm:t>
    </dgm:pt>
    <dgm:pt modelId="{63D9FCB6-27F5-402E-BEA8-8A797144EAA3}" type="pres">
      <dgm:prSet presAssocID="{DF8840C8-678B-4816-8F7A-975FD17F3F69}" presName="iconRect" presStyleLbl="node1" presStyleIdx="1" presStyleCnt="3" custScaleY="95929" custLinFactNeighborX="90755" custLinFactNeighborY="88122"/>
      <dgm:spPr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BA5B0-FEA0-4882-B5CE-D9CD2512A513}" type="pres">
      <dgm:prSet presAssocID="{DF8840C8-678B-4816-8F7A-975FD17F3F69}" presName="iconSpace" presStyleCnt="0"/>
      <dgm:spPr/>
      <dgm:t>
        <a:bodyPr/>
        <a:lstStyle/>
        <a:p>
          <a:endParaRPr lang="en-US"/>
        </a:p>
      </dgm:t>
    </dgm:pt>
    <dgm:pt modelId="{0E922CAA-BE8A-4A77-90A4-DF845747F5B2}" type="pres">
      <dgm:prSet presAssocID="{DF8840C8-678B-4816-8F7A-975FD17F3F69}" presName="parTx" presStyleLbl="revTx" presStyleIdx="2" presStyleCnt="6" custAng="0" custScaleX="48570" custScaleY="92125" custLinFactY="63947" custLinFactNeighborX="612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24DA59-836E-496D-93D8-1F8424828803}" type="pres">
      <dgm:prSet presAssocID="{DF8840C8-678B-4816-8F7A-975FD17F3F69}" presName="txSpace" presStyleCnt="0"/>
      <dgm:spPr/>
      <dgm:t>
        <a:bodyPr/>
        <a:lstStyle/>
        <a:p>
          <a:endParaRPr lang="en-US"/>
        </a:p>
      </dgm:t>
    </dgm:pt>
    <dgm:pt modelId="{7CE4CA94-CD85-4338-B416-72E4D77EB94C}" type="pres">
      <dgm:prSet presAssocID="{DF8840C8-678B-4816-8F7A-975FD17F3F69}" presName="desTx" presStyleLbl="revTx" presStyleIdx="3" presStyleCnt="6" custScaleX="54512" custScaleY="202822" custLinFactY="68599" custLinFactNeighborX="23617" custLinFactNeighborY="100000">
        <dgm:presLayoutVars/>
      </dgm:prSet>
      <dgm:spPr/>
      <dgm:t>
        <a:bodyPr/>
        <a:lstStyle/>
        <a:p>
          <a:endParaRPr lang="en-US"/>
        </a:p>
      </dgm:t>
    </dgm:pt>
    <dgm:pt modelId="{B0322CE4-44C3-473B-A0EF-7A940837A621}" type="pres">
      <dgm:prSet presAssocID="{0ACFA2CD-FC99-4479-B843-347575C2A2B1}" presName="sibTrans" presStyleCnt="0"/>
      <dgm:spPr/>
      <dgm:t>
        <a:bodyPr/>
        <a:lstStyle/>
        <a:p>
          <a:endParaRPr lang="en-US"/>
        </a:p>
      </dgm:t>
    </dgm:pt>
    <dgm:pt modelId="{7B3E06D1-C061-4227-A54D-86FC53388552}" type="pres">
      <dgm:prSet presAssocID="{1DB330BF-6883-469D-827E-75CB53C4BA9D}" presName="compNode" presStyleCnt="0"/>
      <dgm:spPr/>
      <dgm:t>
        <a:bodyPr/>
        <a:lstStyle/>
        <a:p>
          <a:endParaRPr lang="en-US"/>
        </a:p>
      </dgm:t>
    </dgm:pt>
    <dgm:pt modelId="{BD21A5C0-2B4B-4B62-AFE6-BE7E093B89C5}" type="pres">
      <dgm:prSet presAssocID="{1DB330BF-6883-469D-827E-75CB53C4BA9D}" presName="iconRect" presStyleLbl="node1" presStyleIdx="2" presStyleCnt="3" custLinFactNeighborX="55871" custLinFactNeighborY="87276"/>
      <dgm:spPr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5ED4F6-4ABD-49AD-BA55-983D91E88968}" type="pres">
      <dgm:prSet presAssocID="{1DB330BF-6883-469D-827E-75CB53C4BA9D}" presName="iconSpace" presStyleCnt="0"/>
      <dgm:spPr/>
      <dgm:t>
        <a:bodyPr/>
        <a:lstStyle/>
        <a:p>
          <a:endParaRPr lang="en-US"/>
        </a:p>
      </dgm:t>
    </dgm:pt>
    <dgm:pt modelId="{B9BF01C2-DF94-40B5-84FD-B139B9B04182}" type="pres">
      <dgm:prSet presAssocID="{1DB330BF-6883-469D-827E-75CB53C4BA9D}" presName="parTx" presStyleLbl="revTx" presStyleIdx="4" presStyleCnt="6" custScaleX="75581" custScaleY="170787" custLinFactY="-93617" custLinFactNeighborX="455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FF075F-C0FC-4354-B11E-C0A8A3271DCB}" type="pres">
      <dgm:prSet presAssocID="{1DB330BF-6883-469D-827E-75CB53C4BA9D}" presName="txSpace" presStyleCnt="0"/>
      <dgm:spPr/>
      <dgm:t>
        <a:bodyPr/>
        <a:lstStyle/>
        <a:p>
          <a:endParaRPr lang="en-US"/>
        </a:p>
      </dgm:t>
    </dgm:pt>
    <dgm:pt modelId="{914824B2-2066-406E-B121-41D6DD0392FD}" type="pres">
      <dgm:prSet presAssocID="{1DB330BF-6883-469D-827E-75CB53C4BA9D}" presName="desTx" presStyleLbl="revTx" presStyleIdx="5" presStyleCnt="6" custScaleX="51295" custScaleY="144991" custLinFactY="-24447" custLinFactNeighborX="6144" custLinFactNeighborY="-100000">
        <dgm:presLayoutVars/>
      </dgm:prSet>
      <dgm:spPr/>
      <dgm:t>
        <a:bodyPr/>
        <a:lstStyle/>
        <a:p>
          <a:endParaRPr lang="en-US"/>
        </a:p>
      </dgm:t>
    </dgm:pt>
  </dgm:ptLst>
  <dgm:cxnLst>
    <dgm:cxn modelId="{1CCD4D4F-A602-4A32-B789-CE78EB7416F1}" type="presOf" srcId="{DF8840C8-678B-4816-8F7A-975FD17F3F69}" destId="{0E922CAA-BE8A-4A77-90A4-DF845747F5B2}" srcOrd="0" destOrd="0" presId="urn:microsoft.com/office/officeart/2018/2/layout/IconLabelDescriptionList"/>
    <dgm:cxn modelId="{6056E721-63B5-4A14-BD35-B1A6517DFA66}" type="presOf" srcId="{98C0B84F-418D-49FC-B520-4F7880A4FDEC}" destId="{CCF8B312-F1D4-4D5F-B268-1379C27612D5}" srcOrd="0" destOrd="0" presId="urn:microsoft.com/office/officeart/2018/2/layout/IconLabelDescriptionList"/>
    <dgm:cxn modelId="{4DE6B165-6F63-4B23-A420-DBF265166E67}" srcId="{37929649-0EA2-4F85-AC91-AD862724B441}" destId="{1DB330BF-6883-469D-827E-75CB53C4BA9D}" srcOrd="2" destOrd="0" parTransId="{8800FAE4-794C-402A-9068-C2126408A9BB}" sibTransId="{B3F9E5CC-B0B8-4FB5-BA30-BB832EF9DA50}"/>
    <dgm:cxn modelId="{5BFC32DF-B465-4EFC-A97A-5A3D92678AFC}" srcId="{37929649-0EA2-4F85-AC91-AD862724B441}" destId="{DF8840C8-678B-4816-8F7A-975FD17F3F69}" srcOrd="1" destOrd="0" parTransId="{38ECF62B-2DD9-49A4-A559-4A9C55E07747}" sibTransId="{0ACFA2CD-FC99-4479-B843-347575C2A2B1}"/>
    <dgm:cxn modelId="{49CE0257-39C9-4212-BC8F-D833DE19566E}" srcId="{37929649-0EA2-4F85-AC91-AD862724B441}" destId="{98C0B84F-418D-49FC-B520-4F7880A4FDEC}" srcOrd="0" destOrd="0" parTransId="{88564D1F-623D-45DA-82D7-93BBA6E5AB2C}" sibTransId="{A39F5705-877E-404B-88B9-22396A2A96BD}"/>
    <dgm:cxn modelId="{C133C1A6-8B59-4990-B2C6-3FA0D7332FF9}" type="presOf" srcId="{66D715C4-0BC8-4D1C-8AF5-6D3D9729E6EC}" destId="{914824B2-2066-406E-B121-41D6DD0392FD}" srcOrd="0" destOrd="0" presId="urn:microsoft.com/office/officeart/2018/2/layout/IconLabelDescriptionList"/>
    <dgm:cxn modelId="{6C7D2426-B1C6-434C-A8E1-6D6BF531668A}" type="presOf" srcId="{29BBA8C2-5C93-4DFE-AD39-33322EDC47FA}" destId="{789046AE-0A39-4592-89FB-64A9102EED0C}" srcOrd="0" destOrd="0" presId="urn:microsoft.com/office/officeart/2018/2/layout/IconLabelDescriptionList"/>
    <dgm:cxn modelId="{5EEB6050-EB22-4B7D-8043-FD82A7378107}" srcId="{DF8840C8-678B-4816-8F7A-975FD17F3F69}" destId="{88ACB95D-AAF9-4571-9217-54015D7274C1}" srcOrd="0" destOrd="0" parTransId="{E4976C0F-84C3-419D-85CA-5C45674719D2}" sibTransId="{177DFFB5-7AAC-4596-A45F-C82E00D65E5F}"/>
    <dgm:cxn modelId="{B5B1CCC1-B801-4872-A470-1C6D25AC4071}" type="presOf" srcId="{88ACB95D-AAF9-4571-9217-54015D7274C1}" destId="{7CE4CA94-CD85-4338-B416-72E4D77EB94C}" srcOrd="0" destOrd="0" presId="urn:microsoft.com/office/officeart/2018/2/layout/IconLabelDescriptionList"/>
    <dgm:cxn modelId="{3809BFBA-862D-43C7-90CB-35907218605F}" type="presOf" srcId="{37929649-0EA2-4F85-AC91-AD862724B441}" destId="{1E6D94A9-C2D1-408C-BED9-8A12BCA3817D}" srcOrd="0" destOrd="0" presId="urn:microsoft.com/office/officeart/2018/2/layout/IconLabelDescriptionList"/>
    <dgm:cxn modelId="{66182C47-25FD-4B57-9A52-8E2E154E1CE2}" srcId="{98C0B84F-418D-49FC-B520-4F7880A4FDEC}" destId="{29BBA8C2-5C93-4DFE-AD39-33322EDC47FA}" srcOrd="0" destOrd="0" parTransId="{DA792307-BE60-4DDD-BD80-F5B039099034}" sibTransId="{C085F233-CE48-43D6-B23B-4D67F15F446D}"/>
    <dgm:cxn modelId="{B347E461-C021-4444-85ED-963E00497FE3}" type="presOf" srcId="{1DB330BF-6883-469D-827E-75CB53C4BA9D}" destId="{B9BF01C2-DF94-40B5-84FD-B139B9B04182}" srcOrd="0" destOrd="0" presId="urn:microsoft.com/office/officeart/2018/2/layout/IconLabelDescriptionList"/>
    <dgm:cxn modelId="{45B3DFEE-7E97-44BC-89A7-41DD81057937}" srcId="{1DB330BF-6883-469D-827E-75CB53C4BA9D}" destId="{66D715C4-0BC8-4D1C-8AF5-6D3D9729E6EC}" srcOrd="0" destOrd="0" parTransId="{009156F0-F60D-4C61-87CD-5015ED4E8C04}" sibTransId="{7FC18CB6-3D17-4389-9525-67DC11076114}"/>
    <dgm:cxn modelId="{C7DB9A71-7CC7-4BD6-AA56-FF15B228D0D4}" type="presParOf" srcId="{1E6D94A9-C2D1-408C-BED9-8A12BCA3817D}" destId="{4F9FEE5B-0DFC-46E8-88F6-BF6A7D3E1468}" srcOrd="0" destOrd="0" presId="urn:microsoft.com/office/officeart/2018/2/layout/IconLabelDescriptionList"/>
    <dgm:cxn modelId="{F0279C36-A6E5-4CBF-8630-2FF832EAB82A}" type="presParOf" srcId="{4F9FEE5B-0DFC-46E8-88F6-BF6A7D3E1468}" destId="{2AD77B80-49CB-4136-B15B-8D1A81285FC0}" srcOrd="0" destOrd="0" presId="urn:microsoft.com/office/officeart/2018/2/layout/IconLabelDescriptionList"/>
    <dgm:cxn modelId="{63DD6AF5-206F-42BA-AA9C-BD6B658A7DC9}" type="presParOf" srcId="{4F9FEE5B-0DFC-46E8-88F6-BF6A7D3E1468}" destId="{E6E5361F-FB09-4105-848B-5B6B9584DEF9}" srcOrd="1" destOrd="0" presId="urn:microsoft.com/office/officeart/2018/2/layout/IconLabelDescriptionList"/>
    <dgm:cxn modelId="{02ABAA55-9F78-431A-9C93-1A324BC32B73}" type="presParOf" srcId="{4F9FEE5B-0DFC-46E8-88F6-BF6A7D3E1468}" destId="{CCF8B312-F1D4-4D5F-B268-1379C27612D5}" srcOrd="2" destOrd="0" presId="urn:microsoft.com/office/officeart/2018/2/layout/IconLabelDescriptionList"/>
    <dgm:cxn modelId="{70E472A0-209F-4E9F-A51C-29BAAE7B84BC}" type="presParOf" srcId="{4F9FEE5B-0DFC-46E8-88F6-BF6A7D3E1468}" destId="{DDFCDFE4-1C02-485E-9061-6024D77C133A}" srcOrd="3" destOrd="0" presId="urn:microsoft.com/office/officeart/2018/2/layout/IconLabelDescriptionList"/>
    <dgm:cxn modelId="{8604E333-B36F-4185-9A19-E37BCEE0BC08}" type="presParOf" srcId="{4F9FEE5B-0DFC-46E8-88F6-BF6A7D3E1468}" destId="{789046AE-0A39-4592-89FB-64A9102EED0C}" srcOrd="4" destOrd="0" presId="urn:microsoft.com/office/officeart/2018/2/layout/IconLabelDescriptionList"/>
    <dgm:cxn modelId="{91EA1FAB-BF52-4823-B0B3-271613899115}" type="presParOf" srcId="{1E6D94A9-C2D1-408C-BED9-8A12BCA3817D}" destId="{10B59DED-3C64-4460-9103-1501A896C484}" srcOrd="1" destOrd="0" presId="urn:microsoft.com/office/officeart/2018/2/layout/IconLabelDescriptionList"/>
    <dgm:cxn modelId="{BFC3633A-67BE-48B4-ACD5-1DFC904C4D59}" type="presParOf" srcId="{1E6D94A9-C2D1-408C-BED9-8A12BCA3817D}" destId="{D253E490-4EB7-4F85-B778-9AACD13FE3B2}" srcOrd="2" destOrd="0" presId="urn:microsoft.com/office/officeart/2018/2/layout/IconLabelDescriptionList"/>
    <dgm:cxn modelId="{8032304E-17C4-45F2-AA55-D5034322F9E0}" type="presParOf" srcId="{D253E490-4EB7-4F85-B778-9AACD13FE3B2}" destId="{63D9FCB6-27F5-402E-BEA8-8A797144EAA3}" srcOrd="0" destOrd="0" presId="urn:microsoft.com/office/officeart/2018/2/layout/IconLabelDescriptionList"/>
    <dgm:cxn modelId="{FC2A52D6-58EB-4A6E-8472-23FEE1D087C4}" type="presParOf" srcId="{D253E490-4EB7-4F85-B778-9AACD13FE3B2}" destId="{D9DBA5B0-FEA0-4882-B5CE-D9CD2512A513}" srcOrd="1" destOrd="0" presId="urn:microsoft.com/office/officeart/2018/2/layout/IconLabelDescriptionList"/>
    <dgm:cxn modelId="{5C3CC748-0DF6-4A2F-BFB3-9B8D5257BBDC}" type="presParOf" srcId="{D253E490-4EB7-4F85-B778-9AACD13FE3B2}" destId="{0E922CAA-BE8A-4A77-90A4-DF845747F5B2}" srcOrd="2" destOrd="0" presId="urn:microsoft.com/office/officeart/2018/2/layout/IconLabelDescriptionList"/>
    <dgm:cxn modelId="{C9EBCF7B-2243-4111-8C07-B8DB80AB2208}" type="presParOf" srcId="{D253E490-4EB7-4F85-B778-9AACD13FE3B2}" destId="{1924DA59-836E-496D-93D8-1F8424828803}" srcOrd="3" destOrd="0" presId="urn:microsoft.com/office/officeart/2018/2/layout/IconLabelDescriptionList"/>
    <dgm:cxn modelId="{410C29C8-D098-4AEE-8264-2F490D9D85C4}" type="presParOf" srcId="{D253E490-4EB7-4F85-B778-9AACD13FE3B2}" destId="{7CE4CA94-CD85-4338-B416-72E4D77EB94C}" srcOrd="4" destOrd="0" presId="urn:microsoft.com/office/officeart/2018/2/layout/IconLabelDescriptionList"/>
    <dgm:cxn modelId="{6FDDC924-9C7A-4D16-A1B4-C677049AFE0E}" type="presParOf" srcId="{1E6D94A9-C2D1-408C-BED9-8A12BCA3817D}" destId="{B0322CE4-44C3-473B-A0EF-7A940837A621}" srcOrd="3" destOrd="0" presId="urn:microsoft.com/office/officeart/2018/2/layout/IconLabelDescriptionList"/>
    <dgm:cxn modelId="{C093C9AC-7E3F-42BA-A17A-1BF18225E3B6}" type="presParOf" srcId="{1E6D94A9-C2D1-408C-BED9-8A12BCA3817D}" destId="{7B3E06D1-C061-4227-A54D-86FC53388552}" srcOrd="4" destOrd="0" presId="urn:microsoft.com/office/officeart/2018/2/layout/IconLabelDescriptionList"/>
    <dgm:cxn modelId="{37220416-924E-420C-BB7C-7F7723B8188A}" type="presParOf" srcId="{7B3E06D1-C061-4227-A54D-86FC53388552}" destId="{BD21A5C0-2B4B-4B62-AFE6-BE7E093B89C5}" srcOrd="0" destOrd="0" presId="urn:microsoft.com/office/officeart/2018/2/layout/IconLabelDescriptionList"/>
    <dgm:cxn modelId="{85DBB19B-2DDE-485A-9804-670A3C001B5E}" type="presParOf" srcId="{7B3E06D1-C061-4227-A54D-86FC53388552}" destId="{DE5ED4F6-4ABD-49AD-BA55-983D91E88968}" srcOrd="1" destOrd="0" presId="urn:microsoft.com/office/officeart/2018/2/layout/IconLabelDescriptionList"/>
    <dgm:cxn modelId="{81527215-E2C1-4895-A5A9-2DBB6BAC38EA}" type="presParOf" srcId="{7B3E06D1-C061-4227-A54D-86FC53388552}" destId="{B9BF01C2-DF94-40B5-84FD-B139B9B04182}" srcOrd="2" destOrd="0" presId="urn:microsoft.com/office/officeart/2018/2/layout/IconLabelDescriptionList"/>
    <dgm:cxn modelId="{CB7C1180-C58D-4172-8423-76E14058907E}" type="presParOf" srcId="{7B3E06D1-C061-4227-A54D-86FC53388552}" destId="{C3FF075F-C0FC-4354-B11E-C0A8A3271DCB}" srcOrd="3" destOrd="0" presId="urn:microsoft.com/office/officeart/2018/2/layout/IconLabelDescriptionList"/>
    <dgm:cxn modelId="{241A8936-67E4-4744-80AA-4C723F74F357}" type="presParOf" srcId="{7B3E06D1-C061-4227-A54D-86FC53388552}" destId="{914824B2-2066-406E-B121-41D6DD0392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7B80-49CB-4136-B15B-8D1A81285FC0}">
      <dsp:nvSpPr>
        <dsp:cNvPr id="0" name=""/>
        <dsp:cNvSpPr/>
      </dsp:nvSpPr>
      <dsp:spPr>
        <a:xfrm>
          <a:off x="762002" y="1642890"/>
          <a:ext cx="961079" cy="89205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F8B312-F1D4-4D5F-B268-1379C27612D5}">
      <dsp:nvSpPr>
        <dsp:cNvPr id="0" name=""/>
        <dsp:cNvSpPr/>
      </dsp:nvSpPr>
      <dsp:spPr>
        <a:xfrm>
          <a:off x="360170" y="263573"/>
          <a:ext cx="1138239" cy="1004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</dsp:txBody>
      <dsp:txXfrm>
        <a:off x="360170" y="263573"/>
        <a:ext cx="1138239" cy="1004396"/>
      </dsp:txXfrm>
    </dsp:sp>
    <dsp:sp modelId="{789046AE-0A39-4592-89FB-64A9102EED0C}">
      <dsp:nvSpPr>
        <dsp:cNvPr id="0" name=""/>
        <dsp:cNvSpPr/>
      </dsp:nvSpPr>
      <dsp:spPr>
        <a:xfrm>
          <a:off x="345546" y="1924693"/>
          <a:ext cx="481451" cy="51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45546" y="1924693"/>
        <a:ext cx="481451" cy="510592"/>
      </dsp:txXfrm>
    </dsp:sp>
    <dsp:sp modelId="{63D9FCB6-27F5-402E-BEA8-8A797144EAA3}">
      <dsp:nvSpPr>
        <dsp:cNvPr id="0" name=""/>
        <dsp:cNvSpPr/>
      </dsp:nvSpPr>
      <dsp:spPr>
        <a:xfrm>
          <a:off x="3823922" y="1722722"/>
          <a:ext cx="886547" cy="81663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922CAA-BE8A-4A77-90A4-DF845747F5B2}">
      <dsp:nvSpPr>
        <dsp:cNvPr id="0" name=""/>
        <dsp:cNvSpPr/>
      </dsp:nvSpPr>
      <dsp:spPr>
        <a:xfrm>
          <a:off x="3411451" y="2943733"/>
          <a:ext cx="598128" cy="5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latin typeface="Perpetua" panose="02020502060401020303" pitchFamily="18" charset="0"/>
            </a:rPr>
            <a:t> </a:t>
          </a:r>
          <a:endParaRPr lang="en-US" sz="1400" kern="1200" dirty="0">
            <a:latin typeface="Perpetua" panose="02020502060401020303" pitchFamily="18" charset="0"/>
          </a:endParaRPr>
        </a:p>
      </dsp:txBody>
      <dsp:txXfrm>
        <a:off x="3411451" y="2943733"/>
        <a:ext cx="598128" cy="584331"/>
      </dsp:txXfrm>
    </dsp:sp>
    <dsp:sp modelId="{7CE4CA94-CD85-4338-B416-72E4D77EB94C}">
      <dsp:nvSpPr>
        <dsp:cNvPr id="0" name=""/>
        <dsp:cNvSpPr/>
      </dsp:nvSpPr>
      <dsp:spPr>
        <a:xfrm>
          <a:off x="3660108" y="2653803"/>
          <a:ext cx="753429" cy="18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660108" y="2653803"/>
        <a:ext cx="753429" cy="185173"/>
      </dsp:txXfrm>
    </dsp:sp>
    <dsp:sp modelId="{BD21A5C0-2B4B-4B62-AFE6-BE7E093B89C5}">
      <dsp:nvSpPr>
        <dsp:cNvPr id="0" name=""/>
        <dsp:cNvSpPr/>
      </dsp:nvSpPr>
      <dsp:spPr>
        <a:xfrm>
          <a:off x="6490926" y="1646082"/>
          <a:ext cx="886547" cy="85128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BF01C2-DF94-40B5-84FD-B139B9B04182}">
      <dsp:nvSpPr>
        <dsp:cNvPr id="0" name=""/>
        <dsp:cNvSpPr/>
      </dsp:nvSpPr>
      <dsp:spPr>
        <a:xfrm>
          <a:off x="6316809" y="374195"/>
          <a:ext cx="1448383" cy="10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kern="1200" dirty="0">
            <a:latin typeface="Perpetua" panose="02020502060401020303" pitchFamily="18" charset="0"/>
          </a:endParaRPr>
        </a:p>
      </dsp:txBody>
      <dsp:txXfrm>
        <a:off x="6316809" y="374195"/>
        <a:ext cx="1448383" cy="1083268"/>
      </dsp:txXfrm>
    </dsp:sp>
    <dsp:sp modelId="{914824B2-2066-406E-B121-41D6DD0392FD}">
      <dsp:nvSpPr>
        <dsp:cNvPr id="0" name=""/>
        <dsp:cNvSpPr/>
      </dsp:nvSpPr>
      <dsp:spPr>
        <a:xfrm>
          <a:off x="6392231" y="1958631"/>
          <a:ext cx="667126" cy="4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6392231" y="1958631"/>
        <a:ext cx="667126" cy="42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0.39252</cdr:x>
      <cdr:y>0.40916</cdr:y>
    </cdr:from>
    <cdr:to>
      <cdr:x>0.49263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373" y="1839502"/>
          <a:ext cx="816236" cy="40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0.60063</cdr:x>
      <cdr:y>0.64815</cdr:y>
    </cdr:from>
    <cdr:to>
      <cdr:x>0.70073</cdr:x>
      <cdr:y>0.87037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86399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2" tIns="46428" rIns="92852" bIns="46428" numCol="1" anchor="t" anchorCtr="0" compatLnSpc="1">
            <a:prstTxWarp prst="textNoShape">
              <a:avLst/>
            </a:prstTxWarp>
          </a:bodyPr>
          <a:lstStyle>
            <a:lvl1pPr defTabSz="928658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2" tIns="46428" rIns="92852" bIns="46428" numCol="1" anchor="t" anchorCtr="0" compatLnSpc="1">
            <a:prstTxWarp prst="textNoShape">
              <a:avLst/>
            </a:prstTxWarp>
          </a:bodyPr>
          <a:lstStyle>
            <a:lvl1pPr algn="r" defTabSz="928658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9" y="4416428"/>
            <a:ext cx="560704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2" tIns="46428" rIns="92852" bIns="46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2967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2" tIns="46428" rIns="92852" bIns="46428" numCol="1" anchor="b" anchorCtr="0" compatLnSpc="1">
            <a:prstTxWarp prst="textNoShape">
              <a:avLst/>
            </a:prstTxWarp>
          </a:bodyPr>
          <a:lstStyle>
            <a:lvl1pPr defTabSz="928658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2" tIns="46428" rIns="92852" bIns="46428" numCol="1" anchor="b" anchorCtr="0" compatLnSpc="1">
            <a:prstTxWarp prst="textNoShape">
              <a:avLst/>
            </a:prstTxWarp>
          </a:bodyPr>
          <a:lstStyle>
            <a:lvl1pPr algn="r" defTabSz="928658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62"/>
            <a:fld id="{76CAF796-3A35-4D1F-9933-4E3D9651D8CD}" type="slidenum">
              <a:rPr lang="en-US" smtClean="0"/>
              <a:pPr defTabSz="927162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62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7162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9" y="4416427"/>
            <a:ext cx="5607049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73">
              <a:defRPr/>
            </a:pPr>
            <a:fld id="{3BEC2A06-71DF-40BD-A274-7AA1D3D791BD}" type="slidenum">
              <a:rPr lang="en-US">
                <a:solidFill>
                  <a:srgbClr val="000000"/>
                </a:solidFill>
              </a:rPr>
              <a:pPr defTabSz="925773"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9" y="4410402"/>
            <a:ext cx="5596910" cy="417894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8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62"/>
            <a:fld id="{2D7F1E86-666C-4181-AE65-194D44734F5D}" type="slidenum">
              <a:rPr lang="en-US" smtClean="0"/>
              <a:pPr defTabSz="927162"/>
              <a:t>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9" y="4416427"/>
            <a:ext cx="5607049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6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9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62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7162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9" y="4416427"/>
            <a:ext cx="5607049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36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7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1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2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7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3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6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8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7337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469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4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7645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49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2617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144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633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4918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0022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3627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20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8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0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7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62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97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621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764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7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214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310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11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9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3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52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55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5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8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64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1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007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033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2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93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71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7652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2706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6095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7626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49169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591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47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3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3859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97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02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236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9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4513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66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1015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822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3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091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09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88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9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58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7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4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1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3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28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3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4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4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54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97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1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95898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564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74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2341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593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21922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9611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7574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14182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34676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4373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9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759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016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004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35373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03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517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3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57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3115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4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801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8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733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6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6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53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63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2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2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1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9754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1289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9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4563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36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0558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03483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7362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718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025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1076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8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6593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88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6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6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489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307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898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2340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7469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0368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3488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159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447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9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61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1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5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7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71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92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94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2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51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6935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6711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4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9713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50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1426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44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471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2210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2233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0936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045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053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811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1117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754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3879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6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7001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630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63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9287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85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0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916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93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781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3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52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63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37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60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46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2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8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65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00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59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79797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50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47608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23257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02801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88194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1460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66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5425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749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71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90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047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6454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7090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172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700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4352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451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2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7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474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6879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409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5967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8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974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53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012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797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4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4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3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4820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5031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055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42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693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42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2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6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01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3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99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3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02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1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3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318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473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2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3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5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6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7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203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C948-69F0-4D2A-8FFE-FAF3DD08AC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404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904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7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5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08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903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52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0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3380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8476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21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28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3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454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4162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969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255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847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021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80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30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529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405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6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974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701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79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2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vmlDrawing" Target="../drawings/vmlDrawing13.v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vmlDrawing" Target="../drawings/vmlDrawing1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3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2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vmlDrawing" Target="../drawings/vmlDrawing22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oleObject" Target="../embeddings/oleObject23.bin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vmlDrawing" Target="../drawings/vmlDrawing23.v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0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2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vmlDrawing" Target="../drawings/vmlDrawing26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vmlDrawing" Target="../drawings/vmlDrawing27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vmlDrawing" Target="../drawings/vmlDrawing29.vml"/><Relationship Id="rId10" Type="http://schemas.openxmlformats.org/officeDocument/2006/relationships/slideLayout" Target="../slideLayouts/slideLayout3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vmlDrawing" Target="../drawings/vmlDrawing30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oleObject" Target="../embeddings/oleObject31.bin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vmlDrawing" Target="../drawings/vmlDrawing31.v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6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95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5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66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5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1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8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2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52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6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92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4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94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1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9" r:id="rId13"/>
    <p:sldLayoutId id="21474842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59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9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10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2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3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87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86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31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5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2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9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6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25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3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2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4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75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8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97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95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6173808" cy="289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880" indent="0"/>
            <a:r>
              <a:rPr lang="en-US" sz="9600" b="1" spc="100" dirty="0" smtClean="0">
                <a:effectLst/>
                <a:latin typeface="Arial Black" panose="020B0A04020102020204" pitchFamily="34" charset="0"/>
              </a:rPr>
              <a:t>L.W.I.N.</a:t>
            </a:r>
            <a:endParaRPr lang="en-US" sz="9600" b="1" spc="1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343400"/>
            <a:ext cx="6173808" cy="2209800"/>
          </a:xfrm>
          <a:noFill/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Louisiana Wireless</a:t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</a:b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Information Network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System Management &amp; Maintenance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April 24, 2024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Department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Public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Safety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Office of State Police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Mobility and Communication Services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(225) 925-6036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06862"/>
              </p:ext>
            </p:extLst>
          </p:nvPr>
        </p:nvGraphicFramePr>
        <p:xfrm>
          <a:off x="381000" y="1524000"/>
          <a:ext cx="8458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4" name="Worksheet" r:id="rId4" imgW="7134113" imgH="3991068" progId="Excel.Sheet.8">
                  <p:embed/>
                </p:oleObj>
              </mc:Choice>
              <mc:Fallback>
                <p:oleObj name="Worksheet" r:id="rId4" imgW="7134113" imgH="3991068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458200" cy="487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30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SUBSCRIBERS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16643"/>
              </p:ext>
            </p:extLst>
          </p:nvPr>
        </p:nvGraphicFramePr>
        <p:xfrm>
          <a:off x="371475" y="26988"/>
          <a:ext cx="8739188" cy="69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6" name="Worksheet" r:id="rId4" imgW="11791816" imgH="6753092" progId="Excel.Sheet.8">
                  <p:embed/>
                </p:oleObj>
              </mc:Choice>
              <mc:Fallback>
                <p:oleObj name="Worksheet" r:id="rId4" imgW="11791816" imgH="6753092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6988"/>
                        <a:ext cx="8739188" cy="69357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86518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PUSH TO TALK</a:t>
            </a:r>
            <a:endParaRPr lang="en-US" sz="3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87526"/>
              </p:ext>
            </p:extLst>
          </p:nvPr>
        </p:nvGraphicFramePr>
        <p:xfrm>
          <a:off x="203869" y="228600"/>
          <a:ext cx="8775450" cy="65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8" name="Worksheet" r:id="rId4" imgW="8629784" imgH="4829135" progId="Excel.Sheet.8">
                  <p:embed/>
                </p:oleObj>
              </mc:Choice>
              <mc:Fallback>
                <p:oleObj name="Worksheet" r:id="rId4" imgW="8629784" imgH="48291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69" y="228600"/>
                        <a:ext cx="8775450" cy="650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-71846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PUSH TO TALK PER DAY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450396"/>
              </p:ext>
            </p:extLst>
          </p:nvPr>
        </p:nvGraphicFramePr>
        <p:xfrm>
          <a:off x="0" y="838200"/>
          <a:ext cx="9039225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6" name="Worksheet" r:id="rId4" imgW="5267303" imgH="2943305" progId="Excel.Sheet.8">
                  <p:embed/>
                </p:oleObj>
              </mc:Choice>
              <mc:Fallback>
                <p:oleObj name="Worksheet" r:id="rId4" imgW="5267303" imgH="2943305" progId="Excel.Sheet.8">
                  <p:embed/>
                  <p:pic>
                    <p:nvPicPr>
                      <p:cNvPr id="277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039225" cy="5405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 </a:t>
            </a:r>
            <a:r>
              <a:rPr lang="en-US" sz="4800" b="1" dirty="0" smtClean="0">
                <a:latin typeface="Arial Black" panose="020B0A04020102020204" pitchFamily="34" charset="0"/>
              </a:rPr>
              <a:t>BUSIES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Top Busy Sites</a:t>
            </a:r>
          </a:p>
        </p:txBody>
      </p:sp>
      <p:sp>
        <p:nvSpPr>
          <p:cNvPr id="5" name="Rectangle 4" descr="Cell Tower"/>
          <p:cNvSpPr/>
          <p:nvPr/>
        </p:nvSpPr>
        <p:spPr>
          <a:xfrm>
            <a:off x="685800" y="1600200"/>
            <a:ext cx="2895600" cy="396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657600" y="2362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Avoyelles     43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Hammond    24       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Farmerville   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49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07195" y="228600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791200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1,911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17887"/>
              </p:ext>
            </p:extLst>
          </p:nvPr>
        </p:nvGraphicFramePr>
        <p:xfrm>
          <a:off x="770874" y="761242"/>
          <a:ext cx="7126634" cy="496476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57641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06985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397379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664352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00277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89622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Abbeville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Acadia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Anacoco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Arcadia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Arsene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Lebleu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Ashland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Avoyelles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Baldwin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Baywood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Bellevue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Berwick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Boothville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Bossier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Buras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Calvin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Chatham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Chopin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Coushatta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Cravens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Cypress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Delhi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Denham Springs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Dequincy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Dry Creek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Jennings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Enterprise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Ferriday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Gibson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Greenwood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Hagewood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Hahnville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Hammond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Hicks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Holloway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Homer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Houma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Iberville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Jeanerette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Jena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07195" y="228600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791200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1,911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54730"/>
              </p:ext>
            </p:extLst>
          </p:nvPr>
        </p:nvGraphicFramePr>
        <p:xfrm>
          <a:off x="770874" y="761242"/>
          <a:ext cx="7126634" cy="496476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57641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06985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397379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664352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00277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89622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Jennigs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Johnson Bayou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Jonesboro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Keachi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Lafayette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Charles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Laplace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Leesville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Merryville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Oberlin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Opelousas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Paincourtville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 Dealing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Fourchon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Ramah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Rockefeller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Rosepine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Sage Hill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Sentell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Shongaloo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Shreveport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Sibley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St. James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Starks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Sulphur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Superdome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Tallulah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Theriot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 99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 100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Transylvania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Vermilllion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Vick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 Platte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Vinton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Wilmer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304800"/>
            <a:ext cx="886968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small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SITE OUTAGE DATA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3581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noProof="0" dirty="0" smtClean="0">
                <a:solidFill>
                  <a:schemeClr val="bg1"/>
                </a:solidFill>
              </a:rPr>
              <a:t>9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468318"/>
              </p:ext>
            </p:extLst>
          </p:nvPr>
        </p:nvGraphicFramePr>
        <p:xfrm>
          <a:off x="152400" y="18288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SYSTEM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70597"/>
              </p:ext>
            </p:extLst>
          </p:nvPr>
        </p:nvGraphicFramePr>
        <p:xfrm>
          <a:off x="381000" y="18288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854" y="1256734"/>
            <a:ext cx="6345302" cy="685979"/>
          </a:xfrm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1" b="1" u="sng" cap="small" dirty="0">
                <a:latin typeface="Arial Black" panose="020B0A04020102020204" pitchFamily="34" charset="0"/>
                <a:cs typeface="Times New Roman" pitchFamily="18" charset="0"/>
              </a:rPr>
              <a:t>Subscriber Statistics</a:t>
            </a:r>
          </a:p>
        </p:txBody>
      </p:sp>
      <p:graphicFrame>
        <p:nvGraphicFramePr>
          <p:cNvPr id="33798" name="Rectangle 3">
            <a:extLst>
              <a:ext uri="{FF2B5EF4-FFF2-40B4-BE49-F238E27FC236}">
                <a16:creationId xmlns:a16="http://schemas.microsoft.com/office/drawing/2014/main" id="{0EC147AF-47E8-48A0-91F2-76120524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27476"/>
              </p:ext>
            </p:extLst>
          </p:nvPr>
        </p:nvGraphicFramePr>
        <p:xfrm>
          <a:off x="304800" y="2286000"/>
          <a:ext cx="85344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Agencies</a:t>
            </a:r>
          </a:p>
          <a:p>
            <a:pPr algn="ctr"/>
            <a:r>
              <a:rPr lang="en-US" dirty="0" smtClean="0"/>
              <a:t>610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783372"/>
            <a:ext cx="212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Groups</a:t>
            </a:r>
          </a:p>
          <a:p>
            <a:pPr algn="ctr"/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80788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Talkgroups</a:t>
            </a:r>
          </a:p>
          <a:p>
            <a:pPr algn="ctr"/>
            <a:r>
              <a:rPr lang="en-US" dirty="0" smtClean="0"/>
              <a:t>6,528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01517" y="-30480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3600" b="1" cap="small" dirty="0" smtClean="0">
                <a:effectLst/>
                <a:latin typeface="Arial Black" panose="020B0A04020102020204" pitchFamily="34" charset="0"/>
                <a:cs typeface="Times New Roman" pitchFamily="18" charset="0"/>
              </a:rPr>
              <a:t>Infrastructure </a:t>
            </a:r>
            <a:r>
              <a:rPr lang="en-US" sz="3600" b="1" cap="small" dirty="0">
                <a:effectLst/>
                <a:latin typeface="Arial Black" panose="020B0A04020102020204" pitchFamily="34" charset="0"/>
                <a:cs typeface="Times New Roman" pitchFamily="18" charset="0"/>
              </a:rPr>
              <a:t>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6705600" cy="41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159517" y="4861697"/>
            <a:ext cx="1670882" cy="487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256438" y="4718784"/>
            <a:ext cx="1675646" cy="715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5800" y="1097840"/>
            <a:ext cx="6324599" cy="1031888"/>
          </a:xfrm>
          <a:noFill/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1" u="sng" dirty="0">
                <a:latin typeface="Arial Black" panose="020B0A04020102020204" pitchFamily="34" charset="0"/>
              </a:rPr>
              <a:t>Agencies Added Last </a:t>
            </a:r>
            <a:r>
              <a:rPr lang="en-US" b="1" u="sng" dirty="0" smtClean="0">
                <a:latin typeface="Arial Black" panose="020B0A04020102020204" pitchFamily="34" charset="0"/>
              </a:rPr>
              <a:t>2 </a:t>
            </a:r>
            <a:r>
              <a:rPr lang="en-US" b="1" u="sng" dirty="0">
                <a:latin typeface="Arial Black" panose="020B0A04020102020204" pitchFamily="34" charset="0"/>
              </a:rPr>
              <a:t>Months</a:t>
            </a:r>
          </a:p>
        </p:txBody>
      </p:sp>
      <p:sp>
        <p:nvSpPr>
          <p:cNvPr id="17" name="Oval 16"/>
          <p:cNvSpPr/>
          <p:nvPr/>
        </p:nvSpPr>
        <p:spPr>
          <a:xfrm>
            <a:off x="4068038" y="2481644"/>
            <a:ext cx="1018445" cy="104921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Rectangle 2"/>
          <p:cNvSpPr/>
          <p:nvPr/>
        </p:nvSpPr>
        <p:spPr>
          <a:xfrm>
            <a:off x="1834435" y="3657660"/>
            <a:ext cx="5443186" cy="133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cap="all"/>
            </a:pPr>
            <a:endParaRPr lang="en-US" sz="2401" dirty="0">
              <a:latin typeface="Perpetua" panose="02020502060401020303" pitchFamily="18" charset="0"/>
            </a:endParaRPr>
          </a:p>
          <a:p>
            <a:pPr algn="ctr">
              <a:defRPr cap="all"/>
            </a:pPr>
            <a:r>
              <a:rPr lang="en-US" sz="2401" dirty="0" smtClean="0">
                <a:latin typeface="Perpetua" panose="02020502060401020303" pitchFamily="18" charset="0"/>
              </a:rPr>
              <a:t>1</a:t>
            </a:r>
            <a:r>
              <a:rPr lang="en-US" sz="2401" baseline="30000" dirty="0" smtClean="0">
                <a:latin typeface="Perpetua" panose="02020502060401020303" pitchFamily="18" charset="0"/>
              </a:rPr>
              <a:t>st</a:t>
            </a:r>
            <a:r>
              <a:rPr lang="en-US" sz="2401" dirty="0" smtClean="0">
                <a:latin typeface="Perpetua" panose="02020502060401020303" pitchFamily="18" charset="0"/>
              </a:rPr>
              <a:t> Priority EMS</a:t>
            </a:r>
            <a:endParaRPr lang="en-US" sz="2401" dirty="0">
              <a:latin typeface="Perpetua" panose="02020502060401020303" pitchFamily="18" charset="0"/>
            </a:endParaRPr>
          </a:p>
          <a:p>
            <a:pPr lvl="0" algn="ctr">
              <a:defRPr cap="all"/>
            </a:pPr>
            <a:endParaRPr lang="en-US" sz="3301" dirty="0">
              <a:latin typeface="Perpetua" panose="02020502060401020303" pitchFamily="18" charset="0"/>
            </a:endParaRPr>
          </a:p>
        </p:txBody>
      </p:sp>
      <p:pic>
        <p:nvPicPr>
          <p:cNvPr id="7172" name="Picture 4" descr="School Vector SVG Icon (15) - SVG Re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83" y="2694881"/>
            <a:ext cx="400154" cy="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cap="small" dirty="0">
                <a:cs typeface="Times New Roman" pitchFamily="18" charset="0"/>
              </a:rPr>
              <a:t>System Coverage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" y="933450"/>
            <a:ext cx="9086850" cy="592455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248400" y="1600200"/>
            <a:ext cx="2362200" cy="1029335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lumOff val="75000"/>
                </a:schemeClr>
              </a:gs>
              <a:gs pos="50000">
                <a:schemeClr val="tx2">
                  <a:lumMod val="90000"/>
                </a:schemeClr>
              </a:gs>
              <a:gs pos="100000">
                <a:schemeClr val="bg2">
                  <a:lumMod val="50000"/>
                  <a:lumOff val="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7F6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 Coverage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914400"/>
            <a:ext cx="8026399" cy="3366352"/>
          </a:xfrm>
        </p:spPr>
        <p:txBody>
          <a:bodyPr anchor="b" anchorCtr="1"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>
                <a:effectLst/>
                <a:latin typeface="+mn-lt"/>
                <a:cs typeface="Times New Roman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6859787" cy="1371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Ethernet </a:t>
            </a:r>
            <a:r>
              <a:rPr lang="en-US" sz="6600" b="1" dirty="0"/>
              <a:t>Update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070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72350" cy="5503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Implementation</a:t>
            </a:r>
            <a:r>
              <a:rPr lang="en-US" sz="2100" b="1" dirty="0">
                <a:solidFill>
                  <a:srgbClr val="CC99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153924" cy="5029199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CC99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charset="0"/>
              </a:rPr>
              <a:t>ATT and Motorola completed all Zones and all zones are now operating on the new fiber Inter-zone link since June 7, 23.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b="1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charset="0"/>
              </a:rPr>
              <a:t>Microwave simulcast upgrade for Baton Rouge and St. Tammany has been completed.</a:t>
            </a:r>
          </a:p>
          <a:p>
            <a:pPr marL="285750" indent="-285750">
              <a:spcBef>
                <a:spcPct val="0"/>
              </a:spcBef>
            </a:pPr>
            <a:endParaRPr lang="en-US" b="1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charset="0"/>
              </a:rPr>
              <a:t>The 3 pilot sites: Denham Spring and </a:t>
            </a:r>
            <a:r>
              <a:rPr lang="en-US" b="1" dirty="0" smtClean="0">
                <a:latin typeface="Arial" charset="0"/>
              </a:rPr>
              <a:t>Baywood </a:t>
            </a:r>
            <a:r>
              <a:rPr lang="en-US" b="1" dirty="0">
                <a:latin typeface="Arial" charset="0"/>
              </a:rPr>
              <a:t>were cut over to the new Ethernet system on January 4, 2024. Jackson is completed, but not yet online, waiting on antenna installation for LTE backup. ETA: Week of Jan. 29-2024.</a:t>
            </a:r>
          </a:p>
          <a:p>
            <a:pPr marL="285750" indent="-285750">
              <a:spcBef>
                <a:spcPct val="0"/>
              </a:spcBef>
            </a:pPr>
            <a:endParaRPr lang="en-US" b="1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charset="0"/>
              </a:rPr>
              <a:t>Fiber for 27 challenge sites and priority sites has been ordered. ETA as of today, a week to 40 dates out.   </a:t>
            </a:r>
          </a:p>
          <a:p>
            <a:pPr marL="285750" indent="-285750">
              <a:spcBef>
                <a:spcPct val="0"/>
              </a:spcBef>
            </a:pPr>
            <a:endParaRPr lang="en-US" b="1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charset="0"/>
              </a:rPr>
              <a:t>The rest of the tower sites and dispatch </a:t>
            </a:r>
            <a:r>
              <a:rPr lang="en-US" b="1" dirty="0" smtClean="0">
                <a:latin typeface="Arial" charset="0"/>
              </a:rPr>
              <a:t>centers </a:t>
            </a:r>
            <a:r>
              <a:rPr lang="en-US" b="1" dirty="0">
                <a:latin typeface="Arial" charset="0"/>
              </a:rPr>
              <a:t>will be scheduled soon after we complete the pilot and challenge sites. ETA late 2024 or early 2025.</a:t>
            </a:r>
          </a:p>
          <a:p>
            <a:pPr marL="0" indent="0">
              <a:buNone/>
            </a:pP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9CE8A-F023-41D3-BDD6-78F86EE0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3539-CC31-446C-A6AF-D918646B23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ym typeface="Calibri"/>
              </a:rPr>
              <a:t>Existing Network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28800"/>
            <a:ext cx="5943600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534285"/>
            <a:ext cx="357866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LWIN Topology</a:t>
            </a:r>
            <a:r>
              <a:rPr lang="en-US" sz="2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05000"/>
            <a:ext cx="81533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914400"/>
            <a:ext cx="8026399" cy="3366352"/>
          </a:xfrm>
        </p:spPr>
        <p:txBody>
          <a:bodyPr anchor="b" anchorCtr="1"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>
                <a:effectLst/>
                <a:latin typeface="+mn-lt"/>
                <a:cs typeface="Times New Roman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873999" cy="3061552"/>
          </a:xfrm>
        </p:spPr>
        <p:txBody>
          <a:bodyPr anchor="b" anchorCtr="1">
            <a:normAutofit/>
          </a:bodyPr>
          <a:lstStyle/>
          <a:p>
            <a:pPr marL="182880" indent="0" algn="l" eaLnBrk="1" hangingPunct="1">
              <a:buNone/>
              <a:defRPr/>
            </a:pPr>
            <a:r>
              <a:rPr lang="en-US" sz="5400" b="1" cap="small" dirty="0">
                <a:effectLst/>
                <a:latin typeface="+mn-lt"/>
                <a:cs typeface="Times New Roman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48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33400"/>
            <a:ext cx="8229600" cy="11430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u="sng" dirty="0">
                <a:effectLst/>
                <a:latin typeface="Arial Black" panose="020B0A04020102020204" pitchFamily="34" charset="0"/>
                <a:cs typeface="Times New Roman" pitchFamily="18" charset="0"/>
              </a:rPr>
              <a:t>SYSTEM SUMMARY</a:t>
            </a:r>
            <a:endParaRPr lang="en-US" sz="3600" u="sng" dirty="0"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1100" y="2514600"/>
            <a:ext cx="7962900" cy="27432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endParaRPr lang="en-US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CC9900"/>
                </a:solidFill>
                <a:latin typeface="Arial Black" panose="020B0A04020102020204" pitchFamily="34" charset="0"/>
                <a:cs typeface="Times New Roman" pitchFamily="18" charset="0"/>
              </a:rPr>
              <a:t>148* 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Total Tower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Sites in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Operation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6 Operational Mobile Sites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17928"/>
            <a:ext cx="8458200" cy="5355312"/>
          </a:xfrm>
          <a:prstGeom prst="rect">
            <a:avLst/>
          </a:prstGeom>
          <a:noFill/>
        </p:spPr>
        <p:txBody>
          <a:bodyPr wrap="square" numCol="3" spcCol="731520" rtlCol="0" anchor="b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Pan 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Bridge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Tammany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Lacombe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Abita Springs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Waldheim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Pearl River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Covington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Slidell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Talisheek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Blond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Sheridan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Geismar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James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Gibson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Central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LSU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Hammond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Berwick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Ramah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Sage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Parker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Iberville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Livingston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Jackson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Greensburg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Superdome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sz="1600" dirty="0"/>
              <a:t>outh Baton 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Baldwin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Pointe Coupee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Paincourtville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Boothville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Mobile Units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Denham Springs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George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9448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Zone 1: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42 Sites 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831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Zone 2: </a:t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17 Sites in Full Operation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43200"/>
            <a:ext cx="7696200" cy="3477875"/>
          </a:xfrm>
          <a:prstGeom prst="rect">
            <a:avLst/>
          </a:prstGeom>
          <a:noFill/>
        </p:spPr>
        <p:txBody>
          <a:bodyPr wrap="square" numCol="3" spcCol="731520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Simulcast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Gretna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Galleria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 East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Houma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Lafitte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Bayou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Gauche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Hahnville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St. Rosalie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Kenner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Airport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Port Fourchon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Reggio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Montegut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Bourg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Buras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Wilmer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/>
              <a:t>Grand Isle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33514" cy="11430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3: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55</a:t>
            </a:r>
            <a:r>
              <a:rPr lang="en-US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 Operation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10611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Winnfield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Dry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Hagewood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Bossier(City)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Farmerville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Natchitoches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Hineston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Newellton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Alexandria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Avoyelles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Bellevue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Bernice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Calhoun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Ferriday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Jonesboro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Oak 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Plain Dealing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Ringgold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Sentell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Tallulah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Shreveport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West 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Keachi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Coushatta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Shongaloo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Sibley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Holloway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Chatham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Cypress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Logansport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Pelican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458200" cy="19812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4: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34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</a:t>
            </a:r>
            <a: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Operation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438400"/>
            <a:ext cx="8153400" cy="415498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Abbeville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LeBleu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DeQuincy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Dry Creek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Jeanerette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Jennings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Johnson Bayou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Lafayette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Lake Charles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Leesville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Merryville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Opelousas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Rockefeller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Rosepine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Scott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Sulphur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Vermillion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Ville Platte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Vinton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Craven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Hornbeck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Oakdale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Roseland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 Jennings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Anacoco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Oberlin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Moss Bluff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Iberia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Eunice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Starks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6547104" cy="2919984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4038600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 Total </a:t>
            </a: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Channels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1334</a:t>
            </a:r>
          </a:p>
          <a:p>
            <a:pPr algn="ctr"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 1283 </a:t>
            </a: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Channels on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148 Sites</a:t>
            </a:r>
          </a:p>
          <a:p>
            <a:pPr algn="ctr"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51 Channels on 6 Mobile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Sites</a:t>
            </a:r>
            <a:b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</a:b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219200"/>
            <a:ext cx="6477000" cy="3276600"/>
          </a:xfrm>
        </p:spPr>
        <p:txBody>
          <a:bodyPr anchor="b" anchorCtr="0">
            <a:normAutofit fontScale="90000"/>
          </a:bodyPr>
          <a:lstStyle/>
          <a:p>
            <a:pPr marL="182880" indent="0" eaLnBrk="1" hangingPunct="1">
              <a:buNone/>
              <a:defRPr/>
            </a:pPr>
            <a:r>
              <a:rPr lang="en-US" sz="9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System  </a:t>
            </a: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Statistics</a:t>
            </a:r>
            <a:endParaRPr lang="en-US" sz="9600" b="1" cap="small" dirty="0">
              <a:solidFill>
                <a:srgbClr val="FFFFFF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3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6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05BDDF2-4CE4-4C1B-A72F-4D58A77FE0F9}" vid="{6E715E98-67CC-47E1-82B6-F70FFD8F9674}"/>
    </a:ext>
  </a:ext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37986</TotalTime>
  <Words>656</Words>
  <Application>Microsoft Office PowerPoint</Application>
  <PresentationFormat>On-screen Show (4:3)</PresentationFormat>
  <Paragraphs>331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68" baseType="lpstr">
      <vt:lpstr>Arial</vt:lpstr>
      <vt:lpstr>Arial Black</vt:lpstr>
      <vt:lpstr>Calibri</vt:lpstr>
      <vt:lpstr>Corbel</vt:lpstr>
      <vt:lpstr>Open Sans</vt:lpstr>
      <vt:lpstr>Perpetua</vt:lpstr>
      <vt:lpstr>Tahoma</vt:lpstr>
      <vt:lpstr>Times New Roman</vt:lpstr>
      <vt:lpstr>Wingdings</vt:lpstr>
      <vt:lpstr>State of La P25 System July Report v5</vt:lpstr>
      <vt:lpstr>1_State of La P25 System July Report v5</vt:lpstr>
      <vt:lpstr>Theme SP</vt:lpstr>
      <vt:lpstr>Beam</vt:lpstr>
      <vt:lpstr>Shimmer</vt:lpstr>
      <vt:lpstr>1_Theme SP</vt:lpstr>
      <vt:lpstr>1_Beam</vt:lpstr>
      <vt:lpstr>1_Shimmer</vt:lpstr>
      <vt:lpstr>2_Theme SP</vt:lpstr>
      <vt:lpstr>2_Beam</vt:lpstr>
      <vt:lpstr>2_Shimmer</vt:lpstr>
      <vt:lpstr>3_Theme SP</vt:lpstr>
      <vt:lpstr>3_Beam</vt:lpstr>
      <vt:lpstr>3_Shimmer</vt:lpstr>
      <vt:lpstr>2_State of La P25 System July Report v5</vt:lpstr>
      <vt:lpstr>4_Theme SP</vt:lpstr>
      <vt:lpstr>4_Beam</vt:lpstr>
      <vt:lpstr>4_Shimmer</vt:lpstr>
      <vt:lpstr>5_Theme SP</vt:lpstr>
      <vt:lpstr>5_Beam</vt:lpstr>
      <vt:lpstr>5_Shimmer</vt:lpstr>
      <vt:lpstr>6_Theme SP</vt:lpstr>
      <vt:lpstr>6_Beam</vt:lpstr>
      <vt:lpstr>6_Shimmer</vt:lpstr>
      <vt:lpstr>7_Theme SP</vt:lpstr>
      <vt:lpstr>7_Beam</vt:lpstr>
      <vt:lpstr>7_Shimmer</vt:lpstr>
      <vt:lpstr>Theme1</vt:lpstr>
      <vt:lpstr>Bitmap Image</vt:lpstr>
      <vt:lpstr>Worksheet</vt:lpstr>
      <vt:lpstr>L.W.I.N.</vt:lpstr>
      <vt:lpstr>Infrastructure Update</vt:lpstr>
      <vt:lpstr>SYSTEM SUMMARY</vt:lpstr>
      <vt:lpstr>PowerPoint Presentation</vt:lpstr>
      <vt:lpstr>Zone 2:  17 Sites in Full Operation</vt:lpstr>
      <vt:lpstr>Zone 3: 55 Sites in Full Operation</vt:lpstr>
      <vt:lpstr>Zone 4: 34 Sites in Full Operation</vt:lpstr>
      <vt:lpstr>Channel Summary</vt:lpstr>
      <vt:lpstr>System   Statistics</vt:lpstr>
      <vt:lpstr>PowerPoint Presentation</vt:lpstr>
      <vt:lpstr>PUSH TO TALK</vt:lpstr>
      <vt:lpstr>PUSH TO TALK PER DAY</vt:lpstr>
      <vt:lpstr> BUSIES</vt:lpstr>
      <vt:lpstr>Top Busy Sites</vt:lpstr>
      <vt:lpstr>PowerPoint Presentation</vt:lpstr>
      <vt:lpstr>PowerPoint Presentation</vt:lpstr>
      <vt:lpstr>PowerPoint Presentation</vt:lpstr>
      <vt:lpstr>SYSTEM STATISTICS</vt:lpstr>
      <vt:lpstr>Subscriber Statistics</vt:lpstr>
      <vt:lpstr>Agencies Added Last 2 Months</vt:lpstr>
      <vt:lpstr>System Coverage</vt:lpstr>
      <vt:lpstr>PowerPoint Presentation</vt:lpstr>
      <vt:lpstr>Questions?</vt:lpstr>
      <vt:lpstr> Ethernet Update</vt:lpstr>
      <vt:lpstr>Implementation </vt:lpstr>
      <vt:lpstr>Existing Network</vt:lpstr>
      <vt:lpstr>LWIN Topology 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sarah</dc:creator>
  <cp:lastModifiedBy>Vernon McFadden</cp:lastModifiedBy>
  <cp:revision>649</cp:revision>
  <cp:lastPrinted>2024-04-24T12:41:53Z</cp:lastPrinted>
  <dcterms:created xsi:type="dcterms:W3CDTF">2020-06-23T14:44:16Z</dcterms:created>
  <dcterms:modified xsi:type="dcterms:W3CDTF">2024-04-24T12:42:05Z</dcterms:modified>
  <cp:contentStatus/>
</cp:coreProperties>
</file>