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13" r:id="rId3"/>
  </p:sldMasterIdLst>
  <p:notesMasterIdLst>
    <p:notesMasterId r:id="rId27"/>
  </p:notesMasterIdLst>
  <p:sldIdLst>
    <p:sldId id="339" r:id="rId4"/>
    <p:sldId id="320" r:id="rId5"/>
    <p:sldId id="292" r:id="rId6"/>
    <p:sldId id="385" r:id="rId7"/>
    <p:sldId id="384" r:id="rId8"/>
    <p:sldId id="383" r:id="rId9"/>
    <p:sldId id="401" r:id="rId10"/>
    <p:sldId id="294" r:id="rId11"/>
    <p:sldId id="321" r:id="rId12"/>
    <p:sldId id="406" r:id="rId13"/>
    <p:sldId id="313" r:id="rId14"/>
    <p:sldId id="405" r:id="rId15"/>
    <p:sldId id="341" r:id="rId16"/>
    <p:sldId id="418" r:id="rId17"/>
    <p:sldId id="322" r:id="rId18"/>
    <p:sldId id="297" r:id="rId19"/>
    <p:sldId id="404" r:id="rId20"/>
    <p:sldId id="421" r:id="rId21"/>
    <p:sldId id="423" r:id="rId22"/>
    <p:sldId id="424" r:id="rId23"/>
    <p:sldId id="262" r:id="rId24"/>
    <p:sldId id="419" r:id="rId25"/>
    <p:sldId id="305" r:id="rId2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FF"/>
    <a:srgbClr val="D5F2FF"/>
    <a:srgbClr val="F3FCFF"/>
    <a:srgbClr val="005392"/>
    <a:srgbClr val="FFFFFF"/>
    <a:srgbClr val="EDF85A"/>
    <a:srgbClr val="29FF52"/>
    <a:srgbClr val="FBE07D"/>
    <a:srgbClr val="F69660"/>
    <a:srgbClr val="F26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94989" autoAdjust="0"/>
  </p:normalViewPr>
  <p:slideViewPr>
    <p:cSldViewPr>
      <p:cViewPr varScale="1">
        <p:scale>
          <a:sx n="89" d="100"/>
          <a:sy n="89" d="100"/>
        </p:scale>
        <p:origin x="1435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9" tIns="46325" rIns="92649" bIns="46325" numCol="1" anchor="t" anchorCtr="0" compatLnSpc="1">
            <a:prstTxWarp prst="textNoShape">
              <a:avLst/>
            </a:prstTxWarp>
          </a:bodyPr>
          <a:lstStyle>
            <a:lvl1pPr defTabSz="926622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5" y="3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9" tIns="46325" rIns="92649" bIns="46325" numCol="1" anchor="t" anchorCtr="0" compatLnSpc="1">
            <a:prstTxWarp prst="textNoShape">
              <a:avLst/>
            </a:prstTxWarp>
          </a:bodyPr>
          <a:lstStyle>
            <a:lvl1pPr algn="r" defTabSz="926622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5" y="4410394"/>
            <a:ext cx="5586734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9" tIns="46325" rIns="92649" bIns="46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9" tIns="46325" rIns="92649" bIns="46325" numCol="1" anchor="b" anchorCtr="0" compatLnSpc="1">
            <a:prstTxWarp prst="textNoShape">
              <a:avLst/>
            </a:prstTxWarp>
          </a:bodyPr>
          <a:lstStyle>
            <a:lvl1pPr defTabSz="926622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5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49" tIns="46325" rIns="92649" bIns="46325" numCol="1" anchor="b" anchorCtr="0" compatLnSpc="1">
            <a:prstTxWarp prst="textNoShape">
              <a:avLst/>
            </a:prstTxWarp>
          </a:bodyPr>
          <a:lstStyle>
            <a:lvl1pPr algn="r" defTabSz="926622">
              <a:defRPr sz="1200" b="0"/>
            </a:lvl1pPr>
          </a:lstStyle>
          <a:p>
            <a:pPr>
              <a:defRPr/>
            </a:pPr>
            <a:fld id="{8FC325C5-45B1-4D11-BF92-EF804C82A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29"/>
            <a:fld id="{76CAF796-3A35-4D1F-9933-4E3D9651D8CD}" type="slidenum">
              <a:rPr lang="en-US" smtClean="0"/>
              <a:pPr defTabSz="925129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442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29"/>
            <a:fld id="{2D7F1E86-666C-4181-AE65-194D44734F5D}" type="slidenum">
              <a:rPr lang="en-US" smtClean="0"/>
              <a:pPr defTabSz="925129"/>
              <a:t>3</a:t>
            </a:fld>
            <a:endParaRPr lang="en-US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135" y="4410393"/>
            <a:ext cx="5586734" cy="41789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85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4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129"/>
            <a:fld id="{3BEC2A06-71DF-40BD-A274-7AA1D3D791BD}" type="slidenum">
              <a:rPr lang="en-US" smtClean="0"/>
              <a:pPr defTabSz="925129"/>
              <a:t>14</a:t>
            </a:fld>
            <a:endParaRPr lang="en-US" dirty="0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135" y="4410393"/>
            <a:ext cx="5586734" cy="417893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046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8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325C5-45B1-4D11-BF92-EF804C82A1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5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6475C-0AFE-4C95-B11D-7F9ADC35CF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F368-24D3-47CF-B066-E56F2AD115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C8107-71A0-47DB-A9E9-FD560DC79C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98AA8-30FE-4940-AD96-319A97CAF6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6A07F-546A-4DDF-AF29-22BAE7DD1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 anchor="ctr" anchorCtr="0"/>
          <a:lstStyle>
            <a:lvl1pPr marL="0" indent="0" algn="ctr">
              <a:buNone/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AA4D8-18C3-4DCB-ABA2-8D1C8E7389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D9E33-87DA-4A45-9C78-97CDAF31A3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5A9FE-792D-4D93-8ECB-F1EC7853B2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EEEB8-A6F8-4F2F-A56F-3A12E07DF9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7C4B1-F976-422A-8EA4-737B77CA5F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1367C-1369-41E9-96D0-B03D60456F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8DAC4"/>
              </a:gs>
              <a:gs pos="100000">
                <a:srgbClr val="D8DAC4">
                  <a:gamma/>
                  <a:tint val="87843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152400" y="2133600"/>
            <a:ext cx="8839200" cy="14478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475C-0AFE-4C95-B11D-7F9ADC35C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2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FF368-24D3-47CF-B066-E56F2AD11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33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5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0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3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C8107-71A0-47DB-A9E9-FD560DC79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7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96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4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6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C4B1-F976-422A-8EA4-737B77CA5F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38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367C-1369-41E9-96D0-B03D60456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93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620000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73399-E6AE-417F-B948-A5E8AEBA7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733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8AA8-30FE-4940-AD96-319A97CAF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A07F-546A-4DDF-AF29-22BAE7DD1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A4D8-18C3-4DCB-ABA2-8D1C8E738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9E33-87DA-4A45-9C78-97CDAF31A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FE-792D-4D93-8ECB-F1EC7853B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EEB8-A6F8-4F2F-A56F-3A12E07DF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D378EBE-9593-48A3-909E-B50A553009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8D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20000" cy="419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D378EBE-9593-48A3-909E-B50A5530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2400" y="76200"/>
            <a:ext cx="88392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733800"/>
            <a:ext cx="8839200" cy="3001963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  <a:t>Louisiana Wireless</a:t>
            </a:r>
            <a:b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b="1" cap="small" dirty="0" smtClean="0">
                <a:latin typeface="Times New Roman" pitchFamily="18" charset="0"/>
                <a:cs typeface="Times New Roman" pitchFamily="18" charset="0"/>
              </a:rPr>
              <a:t>Information Network</a:t>
            </a:r>
          </a:p>
          <a:p>
            <a:pPr algn="ctr" eaLnBrk="1" hangingPunct="1">
              <a:lnSpc>
                <a:spcPct val="170000"/>
              </a:lnSpc>
              <a:defRPr/>
            </a:pPr>
            <a:r>
              <a:rPr lang="en-US" sz="2300" cap="small" dirty="0" smtClean="0">
                <a:latin typeface="Times New Roman" pitchFamily="18" charset="0"/>
                <a:cs typeface="Times New Roman" pitchFamily="18" charset="0"/>
              </a:rPr>
              <a:t>System Management &amp; Maintenance Update</a:t>
            </a:r>
          </a:p>
          <a:p>
            <a:pPr algn="ctr" eaLnBrk="1" hangingPunct="1">
              <a:lnSpc>
                <a:spcPct val="170000"/>
              </a:lnSpc>
              <a:defRPr/>
            </a:pPr>
            <a:r>
              <a:rPr lang="en-US" sz="2000" cap="small" dirty="0" smtClean="0">
                <a:latin typeface="Times New Roman" pitchFamily="18" charset="0"/>
                <a:cs typeface="Times New Roman" pitchFamily="18" charset="0"/>
              </a:rPr>
              <a:t>October 25, 2017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small" dirty="0" smtClean="0">
                <a:latin typeface="Times New Roman" pitchFamily="18" charset="0"/>
                <a:cs typeface="Times New Roman" pitchFamily="18" charset="0"/>
              </a:rPr>
              <a:t>Dept. Of Public Safety-State police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Radio Communications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2000" cap="sm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(225) 925-6036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29823" cy="1554480"/>
          </a:xfrm>
          <a:solidFill>
            <a:srgbClr val="0070C0"/>
          </a:solidFill>
          <a:effectLst/>
        </p:spPr>
        <p:txBody>
          <a:bodyPr/>
          <a:lstStyle/>
          <a:p>
            <a:pPr marL="182880" indent="0" algn="ctr" eaLnBrk="1" hangingPunct="1">
              <a:buNone/>
            </a:pPr>
            <a:r>
              <a:rPr lang="en-US" sz="9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LWIN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Subscribers</a:t>
            </a:r>
          </a:p>
        </p:txBody>
      </p:sp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069084"/>
              </p:ext>
            </p:extLst>
          </p:nvPr>
        </p:nvGraphicFramePr>
        <p:xfrm>
          <a:off x="182563" y="1096963"/>
          <a:ext cx="8793162" cy="556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1" name="Worksheet" r:id="rId5" imgW="8839182" imgH="3116664" progId="Excel.Sheet.8">
                  <p:embed/>
                </p:oleObj>
              </mc:Choice>
              <mc:Fallback>
                <p:oleObj name="Worksheet" r:id="rId5" imgW="8839182" imgH="311666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096963"/>
                        <a:ext cx="8793162" cy="5565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4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Push to Talk</a:t>
            </a:r>
          </a:p>
        </p:txBody>
      </p:sp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064624"/>
              </p:ext>
            </p:extLst>
          </p:nvPr>
        </p:nvGraphicFramePr>
        <p:xfrm>
          <a:off x="228600" y="1149350"/>
          <a:ext cx="8816975" cy="546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3" name="Worksheet" r:id="rId5" imgW="8839182" imgH="3116664" progId="Excel.Sheet.8">
                  <p:embed/>
                </p:oleObj>
              </mc:Choice>
              <mc:Fallback>
                <p:oleObj name="Worksheet" r:id="rId5" imgW="8839182" imgH="3116664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9350"/>
                        <a:ext cx="8816975" cy="546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Push to Talk per Day</a:t>
            </a:r>
          </a:p>
        </p:txBody>
      </p:sp>
      <p:graphicFrame>
        <p:nvGraphicFramePr>
          <p:cNvPr id="21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368957"/>
              </p:ext>
            </p:extLst>
          </p:nvPr>
        </p:nvGraphicFramePr>
        <p:xfrm>
          <a:off x="182563" y="1096963"/>
          <a:ext cx="8580437" cy="573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46" name="Worksheet" r:id="rId5" imgW="8785804" imgH="3733776" progId="Excel.Sheet.8">
                  <p:embed/>
                </p:oleObj>
              </mc:Choice>
              <mc:Fallback>
                <p:oleObj name="Worksheet" r:id="rId5" imgW="8785804" imgH="373377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096963"/>
                        <a:ext cx="8580437" cy="5730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49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D5F2FF">
                <a:lumMod val="51000"/>
                <a:lumOff val="49000"/>
              </a:srgbClr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en-US" sz="36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Busies</a:t>
            </a:r>
            <a:endParaRPr lang="en-US" sz="3600" cap="small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21" name="Objec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339029"/>
              </p:ext>
            </p:extLst>
          </p:nvPr>
        </p:nvGraphicFramePr>
        <p:xfrm>
          <a:off x="182563" y="1301750"/>
          <a:ext cx="8885237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8" name="Worksheet" r:id="rId5" imgW="8801147" imgH="3261384" progId="Excel.Sheet.8">
                  <p:embed/>
                </p:oleObj>
              </mc:Choice>
              <mc:Fallback>
                <p:oleObj name="Worksheet" r:id="rId5" imgW="8801147" imgH="3261384" progId="Excel.Sheet.8">
                  <p:embed/>
                  <p:pic>
                    <p:nvPicPr>
                      <p:cNvPr id="0" name="Picture 7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301750"/>
                        <a:ext cx="8885237" cy="54165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60338" y="1668462"/>
            <a:ext cx="8839200" cy="4808537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990000"/>
              </a:buClr>
              <a:buFontTx/>
              <a:buNone/>
              <a:defRPr/>
            </a:pPr>
            <a:endParaRPr lang="en-US" sz="2400" b="1" cap="sm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September 1 </a:t>
            </a: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31</a:t>
            </a:r>
          </a:p>
          <a:p>
            <a:pPr marL="45720" indent="0">
              <a:buClr>
                <a:srgbClr val="990000"/>
              </a:buClr>
              <a:buNone/>
              <a:defRPr/>
            </a:pPr>
            <a:endParaRPr lang="en-US" sz="2400" b="1" cap="sm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	1. </a:t>
            </a:r>
            <a:r>
              <a:rPr lang="en-US" sz="2400" b="1" cap="small" smtClean="0">
                <a:latin typeface="Times New Roman" pitchFamily="18" charset="0"/>
                <a:cs typeface="Times New Roman" pitchFamily="18" charset="0"/>
              </a:rPr>
              <a:t>Lafayette      30       </a:t>
            </a:r>
            <a:endParaRPr lang="en-US" sz="2400" b="1" cap="small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990000"/>
              </a:buClr>
              <a:buFontTx/>
              <a:buNone/>
              <a:defRPr/>
            </a:pP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	2. Trailer 96       9	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	3. Hahnville       7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4. Dry Creek       5 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4.  St. James         5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Clr>
                <a:srgbClr val="990000"/>
              </a:buClr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buClr>
                <a:srgbClr val="990000"/>
              </a:buClr>
              <a:buFontTx/>
              <a:buNone/>
              <a:defRPr/>
            </a:pP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cap="small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200" b="1" cap="sm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204395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rgbClr val="E7F9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Top Sites </a:t>
            </a:r>
            <a:r>
              <a:rPr lang="en-US" sz="3600" kern="0" cap="small" dirty="0">
                <a:solidFill>
                  <a:srgbClr val="E7F9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Voice Busy</a:t>
            </a:r>
          </a:p>
        </p:txBody>
      </p:sp>
    </p:spTree>
    <p:extLst>
      <p:ext uri="{BB962C8B-B14F-4D97-AF65-F5344CB8AC3E}">
        <p14:creationId xmlns:p14="http://schemas.microsoft.com/office/powerpoint/2010/main" val="6809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Subscriber Statistics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Subscriber</a:t>
            </a:r>
            <a:r>
              <a:rPr lang="en-US" sz="3600" b="1" cap="small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Statistics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2011363"/>
            <a:ext cx="8839200" cy="3627437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Security Groups/Agencies</a:t>
            </a:r>
          </a:p>
          <a:p>
            <a:pPr lvl="1"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189/551</a:t>
            </a:r>
          </a:p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Talkgroups</a:t>
            </a:r>
          </a:p>
          <a:p>
            <a:pPr lvl="1"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6093</a:t>
            </a:r>
          </a:p>
          <a:p>
            <a:pPr eaLnBrk="1" hangingPunct="1">
              <a:lnSpc>
                <a:spcPct val="15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Subscribers 94,913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Agencies Added Last 3 Months</a:t>
            </a: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688138" y="5338763"/>
            <a:ext cx="2227262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52400" y="5148263"/>
            <a:ext cx="2233613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65834"/>
              </p:ext>
            </p:extLst>
          </p:nvPr>
        </p:nvGraphicFramePr>
        <p:xfrm>
          <a:off x="76200" y="1066800"/>
          <a:ext cx="8915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/>
              </a:tblGrid>
              <a:tr h="5562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Northeast Bossier Fire District #5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Rapides Parish Fire #4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Village of Pioneer PD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Calcasieu Parish OEP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West Caroll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Red River Parish SO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 Capitol Police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WW#9 Carlyss Water Works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Madison Parish Hospital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Louisiana Third Circuit Court of Appeals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4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LWIN SYSTEM EVENTS</a:t>
            </a:r>
            <a:endParaRPr lang="en-US" sz="4800" b="1" cap="small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sz="3600" cap="small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Hurricane Harvey </a:t>
            </a:r>
            <a:r>
              <a:rPr lang="en-US" sz="36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Deployments</a:t>
            </a:r>
            <a:endParaRPr lang="en-US" sz="3600" b="1" cap="small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688138" y="5338763"/>
            <a:ext cx="2227262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52400" y="5148263"/>
            <a:ext cx="2233613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44164"/>
              </p:ext>
            </p:extLst>
          </p:nvPr>
        </p:nvGraphicFramePr>
        <p:xfrm>
          <a:off x="76200" y="1066800"/>
          <a:ext cx="8915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/>
              </a:tblGrid>
              <a:tr h="5562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</a:t>
                      </a:r>
                      <a:r>
                        <a:rPr lang="en-US" sz="2400" baseline="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Trailer 96 deployed to Port Arthur from 8/30/17 to </a:t>
                      </a:r>
                      <a:b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</a:b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   9/7/17.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solidFill>
                          <a:schemeClr val="tx1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Six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channel trailer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solidFill>
                          <a:schemeClr val="tx1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PTTs were 7,238 with 9 busies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aseline="0" dirty="0" smtClean="0">
                        <a:solidFill>
                          <a:srgbClr val="000000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6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1554480"/>
          </a:xfrm>
          <a:solidFill>
            <a:srgbClr val="0070C0"/>
          </a:solidFill>
        </p:spPr>
        <p:txBody>
          <a:bodyPr anchor="ctr"/>
          <a:lstStyle/>
          <a:p>
            <a:pPr marL="182880" indent="0" algn="ctr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Infrastructure Update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91440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7.17 REPEATER UPGRADE</a:t>
            </a:r>
            <a:endParaRPr lang="en-US" sz="3600" b="1" cap="small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688138" y="5338763"/>
            <a:ext cx="2227262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52400" y="5148263"/>
            <a:ext cx="2233613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61622"/>
              </p:ext>
            </p:extLst>
          </p:nvPr>
        </p:nvGraphicFramePr>
        <p:xfrm>
          <a:off x="76200" y="1066800"/>
          <a:ext cx="8915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/>
              </a:tblGrid>
              <a:tr h="5562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Repeaters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are being upgraded from STR to GTR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CITY</a:t>
                      </a: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•Work will </a:t>
                      </a: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begin </a:t>
                      </a: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the</a:t>
                      </a:r>
                      <a:r>
                        <a:rPr lang="en-US" sz="2400" baseline="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week of Nov. 6th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/>
                      </a:r>
                      <a:b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</a:br>
                      <a:endParaRPr lang="en-US" sz="2400" dirty="0" smtClean="0">
                        <a:solidFill>
                          <a:schemeClr val="tx1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PAN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AM</a:t>
                      </a:r>
                      <a:endParaRPr lang="en-US" sz="2400" dirty="0" smtClean="0">
                        <a:solidFill>
                          <a:srgbClr val="0063B9"/>
                        </a:solidFill>
                        <a:effectLst/>
                        <a:latin typeface="ArialMT"/>
                        <a:ea typeface="Calibri" panose="020F0502020204030204" pitchFamily="34" charset="0"/>
                        <a:cs typeface="ArialM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• Work </a:t>
                      </a:r>
                      <a:r>
                        <a:rPr lang="en-US" sz="240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will </a:t>
                      </a:r>
                      <a:r>
                        <a:rPr lang="en-US" sz="240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begin </a:t>
                      </a:r>
                      <a:r>
                        <a:rPr lang="en-US" sz="24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the week of December</a:t>
                      </a:r>
                      <a:r>
                        <a:rPr lang="en-US" sz="2400" baseline="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4</a:t>
                      </a:r>
                      <a:r>
                        <a:rPr lang="en-US" sz="2400" baseline="30000" dirty="0" smtClean="0">
                          <a:solidFill>
                            <a:srgbClr val="0063B9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th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/>
                      </a:r>
                      <a:b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</a:b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Calibri" panose="020F0502020204030204" pitchFamily="34" charset="0"/>
                          <a:cs typeface="ArialMT"/>
                        </a:rPr>
                        <a:t>   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MT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sz="2400" b="1" kern="1200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Coverage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78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381000"/>
            <a:ext cx="2895601" cy="15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554480"/>
          </a:xfrm>
          <a:solidFill>
            <a:srgbClr val="0070C0"/>
          </a:solidFill>
        </p:spPr>
        <p:txBody>
          <a:bodyPr anchor="ctr" anchorCtr="1"/>
          <a:lstStyle/>
          <a:p>
            <a:pPr marL="182880" indent="0" eaLnBrk="1" hangingPunct="1">
              <a:buNone/>
              <a:defRPr/>
            </a:pPr>
            <a:r>
              <a:rPr lang="en-US" sz="48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SUMMARY</a:t>
            </a:r>
            <a:endParaRPr lang="en-US" sz="36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1219200"/>
            <a:ext cx="8839200" cy="4648200"/>
          </a:xfrm>
          <a:noFill/>
        </p:spPr>
        <p:txBody>
          <a:bodyPr anchor="ctr">
            <a:normAutofit/>
          </a:bodyPr>
          <a:lstStyle/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135 Tower Sites in Full Operation</a:t>
            </a:r>
          </a:p>
          <a:p>
            <a:pPr marL="640080" lvl="2" indent="0">
              <a:buClr>
                <a:srgbClr val="990000"/>
              </a:buCl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" indent="0" eaLnBrk="1" hangingPunct="1">
              <a:buClr>
                <a:srgbClr val="990000"/>
              </a:buCl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 Operational Mobile Sites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19061"/>
              </p:ext>
            </p:extLst>
          </p:nvPr>
        </p:nvGraphicFramePr>
        <p:xfrm>
          <a:off x="198120" y="1371600"/>
          <a:ext cx="8839200" cy="5067300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 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Bridge 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Livonia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LaPlace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 Tammany Simulcast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Lacombe, Abita Springs, Waldheim, Pearl River, Covington, Slidell,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Talisheek, Blond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Sheridan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Geismar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St. James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LaRose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Gibson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 Simulcast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BR, Central, LSU, WBR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Hammond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Berwick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Baywood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Sage Hill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Parker Road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Iberville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Livingston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Jackson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Greensburg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Superdome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South Baton Rouge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Baldwin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Pointe Coupee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Theriot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Paincourtville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Boothville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Mobile Units 94, 96, 97, 98, 99, 100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1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</a:t>
            </a: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Operation</a:t>
            </a:r>
            <a:endParaRPr lang="en-US" sz="3600" kern="0" cap="small" dirty="0">
              <a:solidFill>
                <a:schemeClr val="bg1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45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63599"/>
              </p:ext>
            </p:extLst>
          </p:nvPr>
        </p:nvGraphicFramePr>
        <p:xfrm>
          <a:off x="182880" y="2560320"/>
          <a:ext cx="8839200" cy="1600205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8212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Northern Simulcast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Gretna, Gallera, NO East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St. Rosalie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Kenner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Lafitte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Port Fourchon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Bayou Gauche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Hahnville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Wilmer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Reggio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Montegut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2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4290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18343"/>
              </p:ext>
            </p:extLst>
          </p:nvPr>
        </p:nvGraphicFramePr>
        <p:xfrm>
          <a:off x="182880" y="1605451"/>
          <a:ext cx="8839200" cy="5100150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Clearwater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Monroe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Winnfield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Chopin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Prong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Hagewood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Bossier (City)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Farmerville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Minden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Natchitoches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Bastrop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Greenwood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Hineston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Ashland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Vivian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Newellton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Transylvania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Alexandria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Avoyelles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Bellevue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Bernice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Calhoun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Columbia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Ferriday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Jonesboro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Mansfield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Oak Grove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Plain Dealing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Ringgold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Sentell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Tallulah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Wheeling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Shreveport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Monroe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Keachi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Coushatta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Shongaloo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Sibley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Calvin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Arcadia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Enterprise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Holloway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Chatham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3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1799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2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83576"/>
              </p:ext>
            </p:extLst>
          </p:nvPr>
        </p:nvGraphicFramePr>
        <p:xfrm>
          <a:off x="182880" y="2362200"/>
          <a:ext cx="8839200" cy="2877210"/>
        </p:xfrm>
        <a:graphic>
          <a:graphicData uri="http://schemas.openxmlformats.org/drawingml/2006/table">
            <a:tbl>
              <a:tblPr/>
              <a:tblGrid>
                <a:gridCol w="1767840"/>
                <a:gridCol w="1767840"/>
                <a:gridCol w="1767840"/>
                <a:gridCol w="1767840"/>
                <a:gridCol w="1767840"/>
              </a:tblGrid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Abbeville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Acadia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Arsene Lebleu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DeQuincy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Creek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Jeanerette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Jennings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Johnson Bayou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Lafayette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Lake Charles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Leesville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Merryville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Opelousas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Rockefeller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Rosepine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Sulphur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Vermillion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Ville Platte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Vinton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Cravens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Hicks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Hornbeck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Oakdale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5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Roseland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Jennings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Anacoco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Oberlin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9"/>
          <p:cNvSpPr txBox="1">
            <a:spLocks noChangeArrowheads="1"/>
          </p:cNvSpPr>
          <p:nvPr/>
        </p:nvSpPr>
        <p:spPr bwMode="auto">
          <a:xfrm>
            <a:off x="182880" y="182880"/>
            <a:ext cx="8869680" cy="914400"/>
          </a:xfrm>
          <a:prstGeom prst="rect">
            <a:avLst/>
          </a:prstGeom>
          <a:solidFill>
            <a:srgbClr val="0070C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cap="small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Zone 4 Sites </a:t>
            </a:r>
            <a:r>
              <a:rPr lang="en-US" sz="3600" kern="0" cap="small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in Full Operation</a:t>
            </a:r>
          </a:p>
        </p:txBody>
      </p:sp>
    </p:spTree>
    <p:extLst>
      <p:ext uri="{BB962C8B-B14F-4D97-AF65-F5344CB8AC3E}">
        <p14:creationId xmlns:p14="http://schemas.microsoft.com/office/powerpoint/2010/main" val="29050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" y="182880"/>
            <a:ext cx="8869680" cy="914400"/>
          </a:xfrm>
          <a:solidFill>
            <a:srgbClr val="0070C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3600" b="1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Channel Summary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584708"/>
            <a:ext cx="8839200" cy="4710112"/>
          </a:xfrm>
          <a:noFill/>
        </p:spPr>
        <p:txBody>
          <a:bodyPr anchor="ctr">
            <a:normAutofit/>
          </a:bodyPr>
          <a:lstStyle/>
          <a:p>
            <a:pPr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Channels 1224</a:t>
            </a:r>
          </a:p>
          <a:p>
            <a:pPr lvl="1"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1185 Channels on 135 Sites</a:t>
            </a:r>
          </a:p>
          <a:p>
            <a:pPr lvl="1" eaLnBrk="1" hangingPunct="1">
              <a:lnSpc>
                <a:spcPct val="200000"/>
              </a:lnSpc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39 Channels on 6 Mobile Sites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86000"/>
            <a:ext cx="7498080" cy="1554480"/>
          </a:xfrm>
          <a:solidFill>
            <a:srgbClr val="0070C0"/>
          </a:solidFill>
        </p:spPr>
        <p:txBody>
          <a:bodyPr anchor="ctr" anchorCtr="0"/>
          <a:lstStyle/>
          <a:p>
            <a:pPr marL="182880" indent="0" algn="ctr" eaLnBrk="1" hangingPunct="1">
              <a:buNone/>
              <a:defRPr/>
            </a:pPr>
            <a:r>
              <a:rPr lang="en-US" sz="4800" cap="small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System  Statistics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52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te of La P25 System July Report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119685</TotalTime>
  <Words>373</Words>
  <Application>Microsoft Office PowerPoint</Application>
  <PresentationFormat>On-screen Show (4:3)</PresentationFormat>
  <Paragraphs>207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ArialMT</vt:lpstr>
      <vt:lpstr>Calibri</vt:lpstr>
      <vt:lpstr>Georgia</vt:lpstr>
      <vt:lpstr>Times New Roman</vt:lpstr>
      <vt:lpstr>Trebuchet MS</vt:lpstr>
      <vt:lpstr>Wingdings</vt:lpstr>
      <vt:lpstr>State of La P25 System July Report v5</vt:lpstr>
      <vt:lpstr>Slipstream</vt:lpstr>
      <vt:lpstr>1_State of La P25 System July Report v5</vt:lpstr>
      <vt:lpstr>Worksheet</vt:lpstr>
      <vt:lpstr>LWIN</vt:lpstr>
      <vt:lpstr>Infrastructure Update</vt:lpstr>
      <vt:lpstr>SYSTEM SUMMARY</vt:lpstr>
      <vt:lpstr>PowerPoint Presentation</vt:lpstr>
      <vt:lpstr>PowerPoint Presentation</vt:lpstr>
      <vt:lpstr>PowerPoint Presentation</vt:lpstr>
      <vt:lpstr>PowerPoint Presentation</vt:lpstr>
      <vt:lpstr>Channel Summary</vt:lpstr>
      <vt:lpstr>System  Statistics</vt:lpstr>
      <vt:lpstr>Subscribers</vt:lpstr>
      <vt:lpstr>Push to Talk</vt:lpstr>
      <vt:lpstr>Push to Talk per Day</vt:lpstr>
      <vt:lpstr>Busies</vt:lpstr>
      <vt:lpstr>PowerPoint Presentation</vt:lpstr>
      <vt:lpstr>Subscriber Statistics</vt:lpstr>
      <vt:lpstr>Subscriber Statistics</vt:lpstr>
      <vt:lpstr>Agencies Added Last 3 Months</vt:lpstr>
      <vt:lpstr>LWIN SYSTEM EVENTS</vt:lpstr>
      <vt:lpstr>Hurricane Harvey Deployments</vt:lpstr>
      <vt:lpstr>7.17 REPEATER UPGRADE</vt:lpstr>
      <vt:lpstr>System Coverage</vt:lpstr>
      <vt:lpstr>PowerPoint Presentation</vt:lpstr>
      <vt:lpstr>Thank You!</vt:lpstr>
    </vt:vector>
  </TitlesOfParts>
  <Company>LADPS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LWIN</dc:title>
  <dc:creator>rbhadri</dc:creator>
  <cp:lastModifiedBy>Vernon McFadden</cp:lastModifiedBy>
  <cp:revision>1402</cp:revision>
  <cp:lastPrinted>2016-07-25T15:07:21Z</cp:lastPrinted>
  <dcterms:created xsi:type="dcterms:W3CDTF">2009-07-08T18:56:02Z</dcterms:created>
  <dcterms:modified xsi:type="dcterms:W3CDTF">2017-10-25T15:50:47Z</dcterms:modified>
</cp:coreProperties>
</file>