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CD08B-0F41-4DC4-9C50-C0FC8B50603B}"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87B09-274F-43AC-85CF-9F5032158171}" type="slidenum">
              <a:rPr lang="en-US" smtClean="0"/>
              <a:t>‹#›</a:t>
            </a:fld>
            <a:endParaRPr lang="en-US"/>
          </a:p>
        </p:txBody>
      </p:sp>
    </p:spTree>
    <p:extLst>
      <p:ext uri="{BB962C8B-B14F-4D97-AF65-F5344CB8AC3E}">
        <p14:creationId xmlns:p14="http://schemas.microsoft.com/office/powerpoint/2010/main" val="283333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183E0-83A0-4B60-9B22-EBEA5E163979}" type="slidenum">
              <a:rPr lang="en-US" smtClean="0"/>
              <a:pPr/>
              <a:t>1</a:t>
            </a:fld>
            <a:endParaRPr lang="en-US" dirty="0"/>
          </a:p>
        </p:txBody>
      </p:sp>
    </p:spTree>
    <p:extLst>
      <p:ext uri="{BB962C8B-B14F-4D97-AF65-F5344CB8AC3E}">
        <p14:creationId xmlns:p14="http://schemas.microsoft.com/office/powerpoint/2010/main" val="407561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CA25E-2FF3-4BBF-BCD8-6AA69F2E439F}" type="slidenum">
              <a:rPr lang="en-US" smtClean="0"/>
              <a:t>4</a:t>
            </a:fld>
            <a:endParaRPr lang="en-US"/>
          </a:p>
        </p:txBody>
      </p:sp>
    </p:spTree>
    <p:extLst>
      <p:ext uri="{BB962C8B-B14F-4D97-AF65-F5344CB8AC3E}">
        <p14:creationId xmlns:p14="http://schemas.microsoft.com/office/powerpoint/2010/main" val="23087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FEMA cannot administer Fiscal Year (FY) 2015 grant programs without a final FY 2015 appropriation, the continuing resolution delays the start of FEMA’s FY 2015 grant cycle. The length of that delay is dependent on the enactment of a final FY 2015 DHS appropriation, either in the form of a stand-alone DHS appropriations act or a full-year continuing resolution, as long as the resolution provides DHS and FEMA full year funding for FY 2015. FEMA can begin implementing the FY 2015 grant programs as soon as, but not before, the President signs a final FY 2015 spending bill. </a:t>
            </a:r>
            <a:endParaRPr lang="en-US" sz="1100" dirty="0" smtClean="0"/>
          </a:p>
          <a:p>
            <a:pPr marL="225425" indent="0">
              <a:buNone/>
            </a:pPr>
            <a:r>
              <a:rPr lang="en-US" i="1" dirty="0" smtClean="0"/>
              <a:t> </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057CA25E-2FF3-4BBF-BCD8-6AA69F2E439F}" type="slidenum">
              <a:rPr lang="en-US" smtClean="0"/>
              <a:t>5</a:t>
            </a:fld>
            <a:endParaRPr lang="en-US"/>
          </a:p>
        </p:txBody>
      </p:sp>
    </p:spTree>
    <p:extLst>
      <p:ext uri="{BB962C8B-B14F-4D97-AF65-F5344CB8AC3E}">
        <p14:creationId xmlns:p14="http://schemas.microsoft.com/office/powerpoint/2010/main" val="416737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Because FEMA cannot administer Fiscal Year (FY) 2015 grant programs without a final FY 2015 appropriation, the continuing resolution delays the start of FEMA’s FY 2015 grant cycle. The length of that delay is dependent on the enactment of a final FY 2015 DHS appropriation, either in the form of a stand-alone DHS appropriations act or a full-year continuing resolution, as long as the resolution provides DHS and FEMA full year funding for FY 2015. FEMA can begin implementing the FY 2015 grant programs as soon as, but not before, the President signs a final FY 2015 spending bill. </a:t>
            </a:r>
          </a:p>
          <a:p>
            <a:pPr marL="225425" indent="0">
              <a:buNone/>
            </a:pPr>
            <a:r>
              <a:rPr lang="en-US" sz="1100" i="1" dirty="0" smtClean="0"/>
              <a:t> </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057CA25E-2FF3-4BBF-BCD8-6AA69F2E439F}" type="slidenum">
              <a:rPr lang="en-US" smtClean="0"/>
              <a:t>6</a:t>
            </a:fld>
            <a:endParaRPr lang="en-US"/>
          </a:p>
        </p:txBody>
      </p:sp>
    </p:spTree>
    <p:extLst>
      <p:ext uri="{BB962C8B-B14F-4D97-AF65-F5344CB8AC3E}">
        <p14:creationId xmlns:p14="http://schemas.microsoft.com/office/powerpoint/2010/main" val="416737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183E0-83A0-4B60-9B22-EBEA5E163979}" type="slidenum">
              <a:rPr lang="en-US" smtClean="0"/>
              <a:pPr/>
              <a:t>8</a:t>
            </a:fld>
            <a:endParaRPr lang="en-US" dirty="0"/>
          </a:p>
        </p:txBody>
      </p:sp>
    </p:spTree>
    <p:extLst>
      <p:ext uri="{BB962C8B-B14F-4D97-AF65-F5344CB8AC3E}">
        <p14:creationId xmlns:p14="http://schemas.microsoft.com/office/powerpoint/2010/main" val="63845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183E0-83A0-4B60-9B22-EBEA5E16397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8825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261745-8915-4CF3-9B77-F5FB06422E9C}"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370067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61745-8915-4CF3-9B77-F5FB06422E9C}"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55383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61745-8915-4CF3-9B77-F5FB06422E9C}"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28386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61745-8915-4CF3-9B77-F5FB06422E9C}"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28234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261745-8915-4CF3-9B77-F5FB06422E9C}"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17848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261745-8915-4CF3-9B77-F5FB06422E9C}"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1313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261745-8915-4CF3-9B77-F5FB06422E9C}"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46463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61745-8915-4CF3-9B77-F5FB06422E9C}"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143790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61745-8915-4CF3-9B77-F5FB06422E9C}"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252648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61745-8915-4CF3-9B77-F5FB06422E9C}"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158258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61745-8915-4CF3-9B77-F5FB06422E9C}"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AC430-9B0B-4171-A59C-A7BD81ED8906}" type="slidenum">
              <a:rPr lang="en-US" smtClean="0"/>
              <a:t>‹#›</a:t>
            </a:fld>
            <a:endParaRPr lang="en-US"/>
          </a:p>
        </p:txBody>
      </p:sp>
    </p:spTree>
    <p:extLst>
      <p:ext uri="{BB962C8B-B14F-4D97-AF65-F5344CB8AC3E}">
        <p14:creationId xmlns:p14="http://schemas.microsoft.com/office/powerpoint/2010/main" val="184453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61745-8915-4CF3-9B77-F5FB06422E9C}"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AC430-9B0B-4171-A59C-A7BD81ED8906}" type="slidenum">
              <a:rPr lang="en-US" smtClean="0"/>
              <a:t>‹#›</a:t>
            </a:fld>
            <a:endParaRPr lang="en-US"/>
          </a:p>
        </p:txBody>
      </p:sp>
    </p:spTree>
    <p:extLst>
      <p:ext uri="{BB962C8B-B14F-4D97-AF65-F5344CB8AC3E}">
        <p14:creationId xmlns:p14="http://schemas.microsoft.com/office/powerpoint/2010/main" val="319425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L:\Graphics\__la_mer____11___by_figueline-d5hk4kv.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L:\Graphics\735a01e67c09edc9b61e8027c4c0a733-d59ig3w.jpg"/>
          <p:cNvPicPr>
            <a:picLocks noChangeAspect="1" noChangeArrowheads="1"/>
          </p:cNvPicPr>
          <p:nvPr/>
        </p:nvPicPr>
        <p:blipFill rotWithShape="1">
          <a:blip r:embed="rId5">
            <a:extLst>
              <a:ext uri="{28A0092B-C50C-407E-A947-70E740481C1C}">
                <a14:useLocalDpi xmlns:a14="http://schemas.microsoft.com/office/drawing/2010/main" val="0"/>
              </a:ext>
            </a:extLst>
          </a:blip>
          <a:srcRect l="3876" t="22349" r="8027"/>
          <a:stretch/>
        </p:blipFill>
        <p:spPr bwMode="auto">
          <a:xfrm>
            <a:off x="0" y="-163904"/>
            <a:ext cx="9153197" cy="5330694"/>
          </a:xfrm>
          <a:prstGeom prst="rect">
            <a:avLst/>
          </a:prstGeom>
          <a:noFill/>
          <a:effectLst>
            <a:glow>
              <a:schemeClr val="accent1">
                <a:alpha val="37000"/>
              </a:schemeClr>
            </a:glow>
            <a:softEdge rad="1143000"/>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365060"/>
            <a:ext cx="9144000" cy="4256140"/>
            <a:chOff x="0" y="1266879"/>
            <a:chExt cx="9144000" cy="4256140"/>
          </a:xfrm>
        </p:grpSpPr>
        <p:pic>
          <p:nvPicPr>
            <p:cNvPr id="47" name="Picture 2" descr="L:\Graphics\__la_mer____11___by_figueline-d5hk4kv.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7361" b="19227"/>
            <a:stretch/>
          </p:blipFill>
          <p:spPr bwMode="auto">
            <a:xfrm>
              <a:off x="0" y="1276885"/>
              <a:ext cx="9144000" cy="415982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4"/>
            <p:cNvSpPr txBox="1">
              <a:spLocks noChangeArrowheads="1"/>
            </p:cNvSpPr>
            <p:nvPr/>
          </p:nvSpPr>
          <p:spPr>
            <a:xfrm>
              <a:off x="0" y="5009180"/>
              <a:ext cx="9144000" cy="513839"/>
            </a:xfrm>
            <a:prstGeom prst="rect">
              <a:avLst/>
            </a:prstGeom>
            <a:solidFill>
              <a:schemeClr val="tx1">
                <a:lumMod val="65000"/>
                <a:lumOff val="35000"/>
              </a:schemeClr>
            </a:solidFill>
            <a:ln>
              <a:noFill/>
            </a:ln>
            <a:effectLst>
              <a:outerShdw blurRad="50800" dist="38100" dir="16200000" rotWithShape="0">
                <a:prstClr val="black">
                  <a:alpha val="40000"/>
                </a:prstClr>
              </a:outerShdw>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0" u="none" strike="noStrike" kern="0" cap="none" spc="300" normalizeH="0" baseline="0" noProof="0" dirty="0">
                <a:ln>
                  <a:noFill/>
                </a:ln>
                <a:solidFill>
                  <a:schemeClr val="bg1">
                    <a:lumMod val="75000"/>
                  </a:schemeClr>
                </a:solidFill>
                <a:effectLst/>
                <a:uLnTx/>
                <a:uFillTx/>
                <a:latin typeface="+mj-lt"/>
                <a:ea typeface="+mj-ea"/>
                <a:cs typeface="+mj-cs"/>
              </a:endParaRPr>
            </a:p>
          </p:txBody>
        </p:sp>
        <p:sp>
          <p:nvSpPr>
            <p:cNvPr id="18" name="Rectangle 4"/>
            <p:cNvSpPr txBox="1">
              <a:spLocks noChangeArrowheads="1"/>
            </p:cNvSpPr>
            <p:nvPr/>
          </p:nvSpPr>
          <p:spPr>
            <a:xfrm>
              <a:off x="0" y="1266879"/>
              <a:ext cx="9144000" cy="982502"/>
            </a:xfrm>
            <a:prstGeom prst="rect">
              <a:avLst/>
            </a:prstGeom>
            <a:solidFill>
              <a:schemeClr val="tx1">
                <a:lumMod val="65000"/>
                <a:lumOff val="35000"/>
              </a:schemeClr>
            </a:solidFill>
            <a:ln>
              <a:noFill/>
            </a:ln>
            <a:effectLst>
              <a:outerShdw blurRad="50800" dist="38100" dir="5400000" algn="t" rotWithShape="0">
                <a:prstClr val="black">
                  <a:alpha val="40000"/>
                </a:prstClr>
              </a:outerShdw>
            </a:effectLst>
          </p:spPr>
          <p:txBody>
            <a:bodyPr lIns="0" tIns="0" rIns="0" bIns="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0" u="none" strike="noStrike" kern="0" cap="none" normalizeH="0" baseline="0" noProof="0" dirty="0">
                <a:ln>
                  <a:noFill/>
                </a:ln>
                <a:solidFill>
                  <a:schemeClr val="bg1">
                    <a:lumMod val="85000"/>
                  </a:schemeClr>
                </a:solidFill>
                <a:effectLst/>
                <a:uLnTx/>
                <a:uFillTx/>
                <a:latin typeface="+mj-lt"/>
                <a:ea typeface="+mj-ea"/>
                <a:cs typeface="+mj-cs"/>
              </a:endParaRPr>
            </a:p>
          </p:txBody>
        </p:sp>
      </p:grpSp>
      <p:sp>
        <p:nvSpPr>
          <p:cNvPr id="24" name="Rectangle 23"/>
          <p:cNvSpPr/>
          <p:nvPr/>
        </p:nvSpPr>
        <p:spPr>
          <a:xfrm>
            <a:off x="185599" y="1301112"/>
            <a:ext cx="9144000" cy="707886"/>
          </a:xfrm>
          <a:prstGeom prst="rect">
            <a:avLst/>
          </a:prstGeom>
        </p:spPr>
        <p:txBody>
          <a:bodyPr wrap="square">
            <a:spAutoFit/>
          </a:bodyPr>
          <a:lstStyle/>
          <a:p>
            <a:r>
              <a:rPr lang="en-US" sz="4000" cap="small" spc="-270" dirty="0">
                <a:solidFill>
                  <a:schemeClr val="bg1">
                    <a:lumMod val="85000"/>
                  </a:schemeClr>
                </a:solidFill>
              </a:rPr>
              <a:t>Annual GOHSEP </a:t>
            </a:r>
            <a:r>
              <a:rPr lang="en-US" sz="4000" cap="small" spc="-270" dirty="0" smtClean="0">
                <a:solidFill>
                  <a:schemeClr val="bg1">
                    <a:lumMod val="85000"/>
                  </a:schemeClr>
                </a:solidFill>
              </a:rPr>
              <a:t>Conference</a:t>
            </a:r>
            <a:endParaRPr lang="en-US" sz="4000" spc="-270" dirty="0">
              <a:solidFill>
                <a:schemeClr val="bg1">
                  <a:lumMod val="85000"/>
                </a:schemeClr>
              </a:solidFill>
            </a:endParaRPr>
          </a:p>
        </p:txBody>
      </p:sp>
      <p:sp>
        <p:nvSpPr>
          <p:cNvPr id="25" name="Rectangle 24"/>
          <p:cNvSpPr/>
          <p:nvPr/>
        </p:nvSpPr>
        <p:spPr>
          <a:xfrm>
            <a:off x="168272" y="1890897"/>
            <a:ext cx="8414266" cy="437171"/>
          </a:xfrm>
          <a:prstGeom prst="rect">
            <a:avLst/>
          </a:prstGeom>
        </p:spPr>
        <p:txBody>
          <a:bodyPr wrap="square">
            <a:spAutoFit/>
          </a:bodyPr>
          <a:lstStyle/>
          <a:p>
            <a:pPr>
              <a:lnSpc>
                <a:spcPts val="2600"/>
              </a:lnSpc>
            </a:pPr>
            <a:r>
              <a:rPr lang="en-US" sz="2800" cap="small" dirty="0">
                <a:solidFill>
                  <a:schemeClr val="bg1">
                    <a:lumMod val="85000"/>
                  </a:schemeClr>
                </a:solidFill>
              </a:rPr>
              <a:t>OHSEP </a:t>
            </a:r>
            <a:r>
              <a:rPr lang="en-US" sz="2800" dirty="0">
                <a:solidFill>
                  <a:schemeClr val="bg1">
                    <a:lumMod val="85000"/>
                  </a:schemeClr>
                </a:solidFill>
              </a:rPr>
              <a:t>Directors</a:t>
            </a:r>
            <a:r>
              <a:rPr lang="en-US" sz="2800" cap="small" dirty="0">
                <a:solidFill>
                  <a:schemeClr val="bg1">
                    <a:lumMod val="85000"/>
                  </a:schemeClr>
                </a:solidFill>
              </a:rPr>
              <a:t> + LEPA </a:t>
            </a:r>
            <a:r>
              <a:rPr lang="en-US" sz="2800" cap="small" dirty="0" smtClean="0">
                <a:solidFill>
                  <a:schemeClr val="bg1">
                    <a:lumMod val="85000"/>
                  </a:schemeClr>
                </a:solidFill>
              </a:rPr>
              <a:t>+ </a:t>
            </a:r>
            <a:r>
              <a:rPr lang="en-US" sz="2800" cap="small" dirty="0">
                <a:solidFill>
                  <a:schemeClr val="bg1">
                    <a:lumMod val="85000"/>
                  </a:schemeClr>
                </a:solidFill>
              </a:rPr>
              <a:t>LEPC </a:t>
            </a:r>
            <a:r>
              <a:rPr lang="en-US" sz="2800" cap="small" dirty="0" smtClean="0">
                <a:solidFill>
                  <a:schemeClr val="bg1">
                    <a:lumMod val="85000"/>
                  </a:schemeClr>
                </a:solidFill>
              </a:rPr>
              <a:t>Members</a:t>
            </a:r>
            <a:endParaRPr lang="en-US" sz="2800" dirty="0">
              <a:solidFill>
                <a:schemeClr val="bg1">
                  <a:lumMod val="85000"/>
                </a:schemeClr>
              </a:solidFill>
            </a:endParaRPr>
          </a:p>
        </p:txBody>
      </p:sp>
      <p:sp>
        <p:nvSpPr>
          <p:cNvPr id="2" name="Rectangle 1"/>
          <p:cNvSpPr/>
          <p:nvPr/>
        </p:nvSpPr>
        <p:spPr>
          <a:xfrm>
            <a:off x="696745" y="2725082"/>
            <a:ext cx="9065363" cy="2001445"/>
          </a:xfrm>
          <a:prstGeom prst="rect">
            <a:avLst/>
          </a:prstGeom>
        </p:spPr>
        <p:txBody>
          <a:bodyPr wrap="square">
            <a:spAutoFit/>
          </a:bodyPr>
          <a:lstStyle/>
          <a:p>
            <a:pPr>
              <a:lnSpc>
                <a:spcPts val="7300"/>
              </a:lnSpc>
            </a:pPr>
            <a:r>
              <a:rPr lang="en-US" sz="7800" b="1" spc="-300" dirty="0" smtClean="0">
                <a:solidFill>
                  <a:srgbClr val="686868"/>
                </a:solidFill>
              </a:rPr>
              <a:t>Homeland Security </a:t>
            </a:r>
            <a:br>
              <a:rPr lang="en-US" sz="7800" b="1" spc="-300" dirty="0" smtClean="0">
                <a:solidFill>
                  <a:srgbClr val="686868"/>
                </a:solidFill>
              </a:rPr>
            </a:br>
            <a:r>
              <a:rPr lang="en-US" sz="7800" b="1" spc="-300" dirty="0" smtClean="0">
                <a:solidFill>
                  <a:srgbClr val="686868"/>
                </a:solidFill>
              </a:rPr>
              <a:t>Grant Update</a:t>
            </a:r>
            <a:endParaRPr lang="en-US" sz="7800" b="1" spc="-300" dirty="0">
              <a:solidFill>
                <a:srgbClr val="686868"/>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7599" y="3936887"/>
            <a:ext cx="4246179" cy="1312455"/>
          </a:xfrm>
          <a:prstGeom prst="rect">
            <a:avLst/>
          </a:prstGeom>
        </p:spPr>
      </p:pic>
    </p:spTree>
    <p:extLst>
      <p:ext uri="{BB962C8B-B14F-4D97-AF65-F5344CB8AC3E}">
        <p14:creationId xmlns:p14="http://schemas.microsoft.com/office/powerpoint/2010/main" val="23679251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05" y="1110512"/>
            <a:ext cx="8229600" cy="903004"/>
          </a:xfrm>
        </p:spPr>
        <p:txBody>
          <a:bodyPr>
            <a:normAutofit/>
          </a:bodyPr>
          <a:lstStyle/>
          <a:p>
            <a:r>
              <a:rPr lang="en-US" sz="4500" dirty="0" smtClean="0"/>
              <a:t>Grant Deadlines</a:t>
            </a:r>
            <a:endParaRPr lang="en-US" sz="4500" dirty="0"/>
          </a:p>
        </p:txBody>
      </p:sp>
      <p:sp>
        <p:nvSpPr>
          <p:cNvPr id="3" name="Content Placeholder 2"/>
          <p:cNvSpPr>
            <a:spLocks noGrp="1"/>
          </p:cNvSpPr>
          <p:nvPr>
            <p:ph idx="1"/>
          </p:nvPr>
        </p:nvSpPr>
        <p:spPr>
          <a:xfrm>
            <a:off x="510214" y="2060610"/>
            <a:ext cx="8229600" cy="4497845"/>
          </a:xfrm>
        </p:spPr>
        <p:txBody>
          <a:bodyPr>
            <a:normAutofit fontScale="92500" lnSpcReduction="10000"/>
          </a:bodyPr>
          <a:lstStyle/>
          <a:p>
            <a:pPr marL="517525" indent="-292100">
              <a:spcBef>
                <a:spcPts val="1800"/>
              </a:spcBef>
              <a:buClr>
                <a:schemeClr val="tx1">
                  <a:lumMod val="65000"/>
                  <a:lumOff val="35000"/>
                </a:schemeClr>
              </a:buClr>
            </a:pPr>
            <a:r>
              <a:rPr lang="en-US" sz="2400" b="1" dirty="0" smtClean="0">
                <a:solidFill>
                  <a:srgbClr val="C00000"/>
                </a:solidFill>
              </a:rPr>
              <a:t>Project Applications </a:t>
            </a:r>
            <a:r>
              <a:rPr lang="en-US" sz="2400" dirty="0" smtClean="0"/>
              <a:t>deadline: November 28, 2014</a:t>
            </a:r>
          </a:p>
          <a:p>
            <a:pPr marL="517525" indent="-292100">
              <a:spcBef>
                <a:spcPts val="1800"/>
              </a:spcBef>
              <a:buClr>
                <a:schemeClr val="tx1">
                  <a:lumMod val="65000"/>
                  <a:lumOff val="35000"/>
                </a:schemeClr>
              </a:buClr>
            </a:pPr>
            <a:r>
              <a:rPr lang="en-US" sz="2400" b="1" dirty="0" smtClean="0">
                <a:solidFill>
                  <a:srgbClr val="C00000"/>
                </a:solidFill>
              </a:rPr>
              <a:t>Supplemental Project Information</a:t>
            </a:r>
            <a:r>
              <a:rPr lang="en-US" sz="2400" dirty="0" smtClean="0"/>
              <a:t>: January 15, 2015</a:t>
            </a:r>
          </a:p>
          <a:p>
            <a:pPr marL="517525" indent="-292100">
              <a:spcBef>
                <a:spcPts val="1800"/>
              </a:spcBef>
            </a:pPr>
            <a:r>
              <a:rPr lang="en-US" sz="2400" dirty="0" smtClean="0"/>
              <a:t>15 days following each quarter - deadline for </a:t>
            </a:r>
            <a:r>
              <a:rPr lang="en-US" sz="2400" b="1" dirty="0" smtClean="0"/>
              <a:t>quarterly EMPG report </a:t>
            </a:r>
            <a:r>
              <a:rPr lang="en-US" sz="2400" dirty="0" smtClean="0"/>
              <a:t>(covers any open EMPG grant)</a:t>
            </a:r>
          </a:p>
          <a:p>
            <a:pPr lvl="1">
              <a:spcBef>
                <a:spcPts val="600"/>
              </a:spcBef>
              <a:buFont typeface="Arial" panose="020B0604020202020204" pitchFamily="34" charset="0"/>
              <a:buChar char="+"/>
            </a:pPr>
            <a:r>
              <a:rPr lang="en-US" sz="2200" dirty="0" smtClean="0"/>
              <a:t>Jan, Feb, Mar: </a:t>
            </a:r>
            <a:r>
              <a:rPr lang="en-US" sz="2200" b="1" dirty="0" smtClean="0">
                <a:solidFill>
                  <a:srgbClr val="C00000"/>
                </a:solidFill>
              </a:rPr>
              <a:t>due April 15</a:t>
            </a:r>
            <a:r>
              <a:rPr lang="en-US" sz="2200" b="1" baseline="30000" dirty="0" smtClean="0">
                <a:solidFill>
                  <a:srgbClr val="C00000"/>
                </a:solidFill>
              </a:rPr>
              <a:t>th</a:t>
            </a:r>
            <a:endParaRPr lang="en-US" sz="2200" b="1" dirty="0" smtClean="0">
              <a:solidFill>
                <a:srgbClr val="C00000"/>
              </a:solidFill>
            </a:endParaRPr>
          </a:p>
          <a:p>
            <a:pPr lvl="1">
              <a:buFont typeface="Arial" panose="020B0604020202020204" pitchFamily="34" charset="0"/>
              <a:buChar char="+"/>
            </a:pPr>
            <a:r>
              <a:rPr lang="en-US" sz="2200" dirty="0"/>
              <a:t>Apr, May, Jun: </a:t>
            </a:r>
            <a:r>
              <a:rPr lang="en-US" sz="2200" b="1" dirty="0">
                <a:solidFill>
                  <a:srgbClr val="C00000"/>
                </a:solidFill>
              </a:rPr>
              <a:t>due July 15th</a:t>
            </a:r>
          </a:p>
          <a:p>
            <a:pPr lvl="1">
              <a:buFont typeface="Arial" panose="020B0604020202020204" pitchFamily="34" charset="0"/>
              <a:buChar char="+"/>
            </a:pPr>
            <a:r>
              <a:rPr lang="en-US" sz="2200" dirty="0"/>
              <a:t>Jul, Aug, Sep: </a:t>
            </a:r>
            <a:r>
              <a:rPr lang="en-US" sz="2200" b="1" dirty="0">
                <a:solidFill>
                  <a:srgbClr val="C00000"/>
                </a:solidFill>
              </a:rPr>
              <a:t>due Oct 15th </a:t>
            </a:r>
          </a:p>
          <a:p>
            <a:pPr marL="517525" indent="-292100">
              <a:spcBef>
                <a:spcPts val="1800"/>
              </a:spcBef>
            </a:pPr>
            <a:r>
              <a:rPr lang="en-US" sz="2400" b="1" dirty="0" smtClean="0"/>
              <a:t>5/31/2015</a:t>
            </a:r>
            <a:r>
              <a:rPr lang="en-US" sz="2400" dirty="0" smtClean="0"/>
              <a:t> </a:t>
            </a:r>
            <a:r>
              <a:rPr lang="en-US" sz="2400" dirty="0"/>
              <a:t>- FY </a:t>
            </a:r>
            <a:r>
              <a:rPr lang="en-US" sz="2400" dirty="0" smtClean="0"/>
              <a:t>2014 </a:t>
            </a:r>
            <a:r>
              <a:rPr lang="en-US" sz="2400" dirty="0"/>
              <a:t>EMPG end of project </a:t>
            </a:r>
            <a:r>
              <a:rPr lang="en-US" sz="2400" dirty="0" smtClean="0"/>
              <a:t>period</a:t>
            </a:r>
            <a:endParaRPr lang="en-US" sz="1200" dirty="0"/>
          </a:p>
          <a:p>
            <a:pPr marL="517525" indent="-292100">
              <a:spcBef>
                <a:spcPts val="1800"/>
              </a:spcBef>
            </a:pPr>
            <a:r>
              <a:rPr lang="en-US" sz="2400" b="1" dirty="0"/>
              <a:t>2/28/2015</a:t>
            </a:r>
            <a:r>
              <a:rPr lang="en-US" sz="2400" dirty="0"/>
              <a:t> </a:t>
            </a:r>
            <a:r>
              <a:rPr lang="en-US" sz="2400" dirty="0" smtClean="0"/>
              <a:t>- </a:t>
            </a:r>
            <a:r>
              <a:rPr lang="en-US" sz="2400" dirty="0"/>
              <a:t>FY 2013 </a:t>
            </a:r>
            <a:r>
              <a:rPr lang="en-US" sz="2400" dirty="0" err="1" smtClean="0"/>
              <a:t>SHSP</a:t>
            </a:r>
            <a:r>
              <a:rPr lang="en-US" sz="2400" dirty="0" smtClean="0"/>
              <a:t>/</a:t>
            </a:r>
            <a:r>
              <a:rPr lang="en-US" sz="2400" dirty="0" err="1" smtClean="0"/>
              <a:t>OPSG</a:t>
            </a:r>
            <a:r>
              <a:rPr lang="en-US" sz="2400" dirty="0" smtClean="0"/>
              <a:t> </a:t>
            </a:r>
            <a:r>
              <a:rPr lang="en-US" sz="2400" dirty="0"/>
              <a:t>end of project </a:t>
            </a:r>
            <a:r>
              <a:rPr lang="en-US" sz="2400" dirty="0" smtClean="0"/>
              <a:t>period</a:t>
            </a:r>
          </a:p>
          <a:p>
            <a:pPr marL="517525" indent="-292100">
              <a:spcBef>
                <a:spcPts val="1800"/>
              </a:spcBef>
            </a:pPr>
            <a:r>
              <a:rPr lang="en-US" sz="2400" b="1" dirty="0" smtClean="0"/>
              <a:t>2/28/2016</a:t>
            </a:r>
            <a:r>
              <a:rPr lang="en-US" sz="2400" dirty="0" smtClean="0"/>
              <a:t> – FY 2014 </a:t>
            </a:r>
            <a:r>
              <a:rPr lang="en-US" sz="2400" dirty="0" err="1" smtClean="0"/>
              <a:t>SHSP</a:t>
            </a:r>
            <a:r>
              <a:rPr lang="en-US" sz="2400" dirty="0" smtClean="0"/>
              <a:t>/</a:t>
            </a:r>
            <a:r>
              <a:rPr lang="en-US" sz="2400" dirty="0" err="1" smtClean="0"/>
              <a:t>UASI</a:t>
            </a:r>
            <a:r>
              <a:rPr lang="en-US" sz="2400" dirty="0" smtClean="0"/>
              <a:t>/</a:t>
            </a:r>
            <a:r>
              <a:rPr lang="en-US" sz="2400" dirty="0" err="1" smtClean="0"/>
              <a:t>OPSG</a:t>
            </a:r>
            <a:r>
              <a:rPr lang="en-US" sz="2400" dirty="0" smtClean="0"/>
              <a:t> end of project period</a:t>
            </a:r>
            <a:endParaRPr lang="en-US" sz="2400" dirty="0"/>
          </a:p>
        </p:txBody>
      </p:sp>
    </p:spTree>
    <p:extLst>
      <p:ext uri="{BB962C8B-B14F-4D97-AF65-F5344CB8AC3E}">
        <p14:creationId xmlns:p14="http://schemas.microsoft.com/office/powerpoint/2010/main" val="63744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228469"/>
            <a:ext cx="8229600" cy="903004"/>
          </a:xfrm>
        </p:spPr>
        <p:txBody>
          <a:bodyPr>
            <a:normAutofit/>
          </a:bodyPr>
          <a:lstStyle/>
          <a:p>
            <a:r>
              <a:rPr lang="en-US" sz="4100" dirty="0" smtClean="0"/>
              <a:t>Grant De-Obligations</a:t>
            </a:r>
            <a:endParaRPr lang="en-US" sz="4100" dirty="0"/>
          </a:p>
        </p:txBody>
      </p:sp>
      <p:sp>
        <p:nvSpPr>
          <p:cNvPr id="3" name="Content Placeholder 2"/>
          <p:cNvSpPr>
            <a:spLocks noGrp="1"/>
          </p:cNvSpPr>
          <p:nvPr>
            <p:ph idx="1"/>
          </p:nvPr>
        </p:nvSpPr>
        <p:spPr>
          <a:xfrm>
            <a:off x="476250" y="2244272"/>
            <a:ext cx="8229600" cy="4081401"/>
          </a:xfrm>
        </p:spPr>
        <p:txBody>
          <a:bodyPr>
            <a:normAutofit fontScale="92500"/>
          </a:bodyPr>
          <a:lstStyle/>
          <a:p>
            <a:pPr marL="573088" indent="-347663">
              <a:lnSpc>
                <a:spcPts val="3500"/>
              </a:lnSpc>
              <a:spcBef>
                <a:spcPts val="1800"/>
              </a:spcBef>
            </a:pPr>
            <a:r>
              <a:rPr lang="en-US" sz="3500" b="1" dirty="0" smtClean="0">
                <a:solidFill>
                  <a:schemeClr val="tx1">
                    <a:lumMod val="65000"/>
                    <a:lumOff val="35000"/>
                  </a:schemeClr>
                </a:solidFill>
              </a:rPr>
              <a:t>Recommendations</a:t>
            </a:r>
            <a:r>
              <a:rPr lang="en-US" sz="3500" dirty="0" smtClean="0">
                <a:solidFill>
                  <a:schemeClr val="tx1">
                    <a:lumMod val="65000"/>
                    <a:lumOff val="35000"/>
                  </a:schemeClr>
                </a:solidFill>
              </a:rPr>
              <a:t> to the GOHSEP Director for allocations from </a:t>
            </a:r>
            <a:r>
              <a:rPr lang="en-US" sz="3500" b="1" dirty="0" smtClean="0">
                <a:solidFill>
                  <a:srgbClr val="C00000"/>
                </a:solidFill>
              </a:rPr>
              <a:t>de-obligated funding</a:t>
            </a:r>
            <a:r>
              <a:rPr lang="en-US" sz="3500" dirty="0" smtClean="0">
                <a:solidFill>
                  <a:schemeClr val="tx1">
                    <a:lumMod val="65000"/>
                    <a:lumOff val="35000"/>
                  </a:schemeClr>
                </a:solidFill>
              </a:rPr>
              <a:t>.</a:t>
            </a:r>
            <a:endParaRPr lang="en-US" sz="3500" dirty="0">
              <a:solidFill>
                <a:schemeClr val="tx1">
                  <a:lumMod val="65000"/>
                  <a:lumOff val="35000"/>
                </a:schemeClr>
              </a:solidFill>
            </a:endParaRPr>
          </a:p>
          <a:p>
            <a:pPr lvl="1">
              <a:spcBef>
                <a:spcPts val="1800"/>
              </a:spcBef>
              <a:buFont typeface="Arial" panose="020B0604020202020204" pitchFamily="34" charset="0"/>
              <a:buChar char="+"/>
            </a:pPr>
            <a:r>
              <a:rPr lang="en-US" sz="2800" dirty="0" smtClean="0">
                <a:solidFill>
                  <a:schemeClr val="tx1">
                    <a:lumMod val="65000"/>
                    <a:lumOff val="35000"/>
                  </a:schemeClr>
                </a:solidFill>
              </a:rPr>
              <a:t>Emergency Management </a:t>
            </a:r>
            <a:r>
              <a:rPr lang="en-US" sz="2800" dirty="0">
                <a:solidFill>
                  <a:schemeClr val="tx1">
                    <a:lumMod val="65000"/>
                    <a:lumOff val="35000"/>
                  </a:schemeClr>
                </a:solidFill>
              </a:rPr>
              <a:t>Performance </a:t>
            </a:r>
            <a:r>
              <a:rPr lang="en-US" sz="2800" dirty="0" smtClean="0">
                <a:solidFill>
                  <a:schemeClr val="tx1">
                    <a:lumMod val="65000"/>
                    <a:lumOff val="35000"/>
                  </a:schemeClr>
                </a:solidFill>
              </a:rPr>
              <a:t>Grant (</a:t>
            </a:r>
            <a:r>
              <a:rPr lang="en-US" sz="2700" dirty="0" smtClean="0">
                <a:solidFill>
                  <a:schemeClr val="tx1">
                    <a:lumMod val="65000"/>
                    <a:lumOff val="35000"/>
                  </a:schemeClr>
                </a:solidFill>
              </a:rPr>
              <a:t>EMPG)</a:t>
            </a:r>
          </a:p>
          <a:p>
            <a:pPr lvl="2">
              <a:spcBef>
                <a:spcPts val="1800"/>
              </a:spcBef>
              <a:buFont typeface="Courier New" panose="02070309020205020404" pitchFamily="49" charset="0"/>
              <a:buChar char="o"/>
            </a:pPr>
            <a:r>
              <a:rPr lang="en-US" sz="2500" b="1" dirty="0" smtClean="0">
                <a:solidFill>
                  <a:schemeClr val="tx1">
                    <a:lumMod val="65000"/>
                    <a:lumOff val="35000"/>
                  </a:schemeClr>
                </a:solidFill>
              </a:rPr>
              <a:t>Regional Parish OHSEP Directors </a:t>
            </a:r>
            <a:r>
              <a:rPr lang="en-US" sz="2500" b="1" dirty="0" err="1" smtClean="0">
                <a:solidFill>
                  <a:schemeClr val="tx1">
                    <a:lumMod val="65000"/>
                    <a:lumOff val="35000"/>
                  </a:schemeClr>
                </a:solidFill>
              </a:rPr>
              <a:t>Subcommitee</a:t>
            </a:r>
            <a:endParaRPr lang="en-US" sz="2500" b="1" dirty="0">
              <a:solidFill>
                <a:schemeClr val="tx1">
                  <a:lumMod val="65000"/>
                  <a:lumOff val="35000"/>
                </a:schemeClr>
              </a:solidFill>
            </a:endParaRPr>
          </a:p>
          <a:p>
            <a:pPr lvl="1">
              <a:spcBef>
                <a:spcPts val="1800"/>
              </a:spcBef>
              <a:buFont typeface="Arial" panose="020B0604020202020204" pitchFamily="34" charset="0"/>
              <a:buChar char="+"/>
            </a:pPr>
            <a:r>
              <a:rPr lang="en-US" sz="2800" dirty="0"/>
              <a:t>State Homeland Security Program </a:t>
            </a:r>
            <a:r>
              <a:rPr lang="en-US" sz="2800" dirty="0" smtClean="0"/>
              <a:t>(</a:t>
            </a:r>
            <a:r>
              <a:rPr lang="en-US" sz="2700" dirty="0" smtClean="0">
                <a:solidFill>
                  <a:schemeClr val="tx1">
                    <a:lumMod val="65000"/>
                    <a:lumOff val="35000"/>
                  </a:schemeClr>
                </a:solidFill>
              </a:rPr>
              <a:t>SHSP)</a:t>
            </a:r>
          </a:p>
          <a:p>
            <a:pPr lvl="2">
              <a:spcBef>
                <a:spcPts val="1800"/>
              </a:spcBef>
              <a:buFont typeface="Courier New" panose="02070309020205020404" pitchFamily="49" charset="0"/>
              <a:buChar char="o"/>
            </a:pPr>
            <a:r>
              <a:rPr lang="en-US" sz="2500" b="1" dirty="0" smtClean="0">
                <a:solidFill>
                  <a:schemeClr val="tx1">
                    <a:lumMod val="65000"/>
                    <a:lumOff val="35000"/>
                  </a:schemeClr>
                </a:solidFill>
              </a:rPr>
              <a:t>First Responders </a:t>
            </a:r>
            <a:r>
              <a:rPr lang="en-US" sz="2500" b="1" dirty="0" err="1">
                <a:solidFill>
                  <a:schemeClr val="tx1">
                    <a:lumMod val="65000"/>
                    <a:lumOff val="35000"/>
                  </a:schemeClr>
                </a:solidFill>
              </a:rPr>
              <a:t>S</a:t>
            </a:r>
            <a:r>
              <a:rPr lang="en-US" sz="2500" b="1" dirty="0" err="1" smtClean="0">
                <a:solidFill>
                  <a:schemeClr val="tx1">
                    <a:lumMod val="65000"/>
                    <a:lumOff val="35000"/>
                  </a:schemeClr>
                </a:solidFill>
              </a:rPr>
              <a:t>ubcommitee</a:t>
            </a:r>
            <a:endParaRPr lang="en-US" sz="2500" b="1" dirty="0">
              <a:solidFill>
                <a:schemeClr val="tx1">
                  <a:lumMod val="65000"/>
                  <a:lumOff val="35000"/>
                </a:schemeClr>
              </a:solidFill>
            </a:endParaRPr>
          </a:p>
        </p:txBody>
      </p:sp>
    </p:spTree>
    <p:extLst>
      <p:ext uri="{BB962C8B-B14F-4D97-AF65-F5344CB8AC3E}">
        <p14:creationId xmlns:p14="http://schemas.microsoft.com/office/powerpoint/2010/main" val="17615501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228469"/>
            <a:ext cx="8229600" cy="903004"/>
          </a:xfrm>
        </p:spPr>
        <p:txBody>
          <a:bodyPr>
            <a:normAutofit/>
          </a:bodyPr>
          <a:lstStyle/>
          <a:p>
            <a:r>
              <a:rPr lang="en-US" sz="4100" b="1" dirty="0" smtClean="0">
                <a:solidFill>
                  <a:srgbClr val="C00000"/>
                </a:solidFill>
              </a:rPr>
              <a:t>NEW</a:t>
            </a:r>
            <a:r>
              <a:rPr lang="en-US" sz="4100" dirty="0" smtClean="0"/>
              <a:t>-Project Level Detail</a:t>
            </a:r>
            <a:endParaRPr lang="en-US" sz="4100" dirty="0"/>
          </a:p>
        </p:txBody>
      </p:sp>
      <p:pic>
        <p:nvPicPr>
          <p:cNvPr id="5" name="Picture 4"/>
          <p:cNvPicPr>
            <a:picLocks noChangeAspect="1"/>
          </p:cNvPicPr>
          <p:nvPr/>
        </p:nvPicPr>
        <p:blipFill rotWithShape="1">
          <a:blip r:embed="rId3"/>
          <a:srcRect l="1351" t="29253" r="59266" b="20149"/>
          <a:stretch/>
        </p:blipFill>
        <p:spPr>
          <a:xfrm>
            <a:off x="42532" y="1900989"/>
            <a:ext cx="4988244" cy="3597443"/>
          </a:xfrm>
          <a:prstGeom prst="rect">
            <a:avLst/>
          </a:prstGeom>
        </p:spPr>
      </p:pic>
      <p:pic>
        <p:nvPicPr>
          <p:cNvPr id="7" name="Picture 6"/>
          <p:cNvPicPr>
            <a:picLocks noChangeAspect="1"/>
          </p:cNvPicPr>
          <p:nvPr/>
        </p:nvPicPr>
        <p:blipFill rotWithShape="1">
          <a:blip r:embed="rId4"/>
          <a:srcRect l="1552" t="39319" r="59174" b="19104"/>
          <a:stretch/>
        </p:blipFill>
        <p:spPr>
          <a:xfrm>
            <a:off x="4049289" y="3575023"/>
            <a:ext cx="5043948" cy="2997429"/>
          </a:xfrm>
          <a:prstGeom prst="rect">
            <a:avLst/>
          </a:prstGeom>
        </p:spPr>
      </p:pic>
    </p:spTree>
    <p:extLst>
      <p:ext uri="{BB962C8B-B14F-4D97-AF65-F5344CB8AC3E}">
        <p14:creationId xmlns:p14="http://schemas.microsoft.com/office/powerpoint/2010/main" val="38097064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189150"/>
            <a:ext cx="8229600" cy="903004"/>
          </a:xfrm>
        </p:spPr>
        <p:txBody>
          <a:bodyPr>
            <a:normAutofit/>
          </a:bodyPr>
          <a:lstStyle/>
          <a:p>
            <a:r>
              <a:rPr lang="en-US" sz="4100" dirty="0" smtClean="0"/>
              <a:t>FY 2015 Grant Update</a:t>
            </a:r>
            <a:endParaRPr lang="en-US" sz="4100" dirty="0"/>
          </a:p>
        </p:txBody>
      </p:sp>
      <p:sp>
        <p:nvSpPr>
          <p:cNvPr id="4" name="Content Placeholder 3"/>
          <p:cNvSpPr>
            <a:spLocks noGrp="1"/>
          </p:cNvSpPr>
          <p:nvPr>
            <p:ph idx="1"/>
          </p:nvPr>
        </p:nvSpPr>
        <p:spPr>
          <a:xfrm>
            <a:off x="443505" y="2029254"/>
            <a:ext cx="8229600" cy="4469518"/>
          </a:xfrm>
        </p:spPr>
        <p:txBody>
          <a:bodyPr>
            <a:normAutofit/>
          </a:bodyPr>
          <a:lstStyle/>
          <a:p>
            <a:pPr>
              <a:lnSpc>
                <a:spcPts val="3000"/>
              </a:lnSpc>
            </a:pPr>
            <a:r>
              <a:rPr lang="en-US" i="1" dirty="0"/>
              <a:t>All Non Disaster Grant Programs  for </a:t>
            </a:r>
            <a:r>
              <a:rPr lang="en-US" b="1" i="1" dirty="0">
                <a:solidFill>
                  <a:srgbClr val="C00000"/>
                </a:solidFill>
              </a:rPr>
              <a:t>2015 are delayed</a:t>
            </a:r>
            <a:r>
              <a:rPr lang="en-US" i="1" dirty="0"/>
              <a:t>:</a:t>
            </a:r>
          </a:p>
          <a:p>
            <a:pPr lvl="1">
              <a:buFont typeface="Arial" panose="020B0604020202020204" pitchFamily="34" charset="0"/>
              <a:buChar char="+"/>
            </a:pPr>
            <a:r>
              <a:rPr lang="en-US" i="1" dirty="0"/>
              <a:t>Consolidated and Further Continuing Appropriations Act, 2015 </a:t>
            </a:r>
            <a:r>
              <a:rPr lang="en-US" dirty="0"/>
              <a:t>(Pub. L. No. 113-235),</a:t>
            </a:r>
            <a:r>
              <a:rPr lang="en-US" sz="2400" b="1" dirty="0"/>
              <a:t> </a:t>
            </a:r>
            <a:r>
              <a:rPr lang="en-US" dirty="0"/>
              <a:t>which Congress passed and President Obama signed on Dec. 16, 2014 </a:t>
            </a:r>
            <a:r>
              <a:rPr lang="en-US" b="1" dirty="0"/>
              <a:t>does not provide </a:t>
            </a:r>
            <a:r>
              <a:rPr lang="en-US" dirty="0"/>
              <a:t>the Department of Homeland Security (DHS) with a full year appropriation and continues to place DHS under a continuing resolution through at least Feb. 27, 2015. </a:t>
            </a:r>
            <a:endParaRPr lang="en-US" dirty="0" smtClean="0"/>
          </a:p>
        </p:txBody>
      </p:sp>
    </p:spTree>
    <p:extLst>
      <p:ext uri="{BB962C8B-B14F-4D97-AF65-F5344CB8AC3E}">
        <p14:creationId xmlns:p14="http://schemas.microsoft.com/office/powerpoint/2010/main" val="36777195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189150"/>
            <a:ext cx="8229600" cy="903004"/>
          </a:xfrm>
        </p:spPr>
        <p:txBody>
          <a:bodyPr>
            <a:normAutofit/>
          </a:bodyPr>
          <a:lstStyle/>
          <a:p>
            <a:r>
              <a:rPr lang="en-US" sz="4100" smtClean="0"/>
              <a:t>FY 2015 Grant Update</a:t>
            </a:r>
            <a:endParaRPr lang="en-US" sz="4100" dirty="0"/>
          </a:p>
        </p:txBody>
      </p:sp>
      <p:sp>
        <p:nvSpPr>
          <p:cNvPr id="4" name="Content Placeholder 3"/>
          <p:cNvSpPr>
            <a:spLocks noGrp="1"/>
          </p:cNvSpPr>
          <p:nvPr>
            <p:ph idx="1"/>
          </p:nvPr>
        </p:nvSpPr>
        <p:spPr>
          <a:xfrm>
            <a:off x="443505" y="2029253"/>
            <a:ext cx="8229600" cy="4602775"/>
          </a:xfrm>
        </p:spPr>
        <p:txBody>
          <a:bodyPr>
            <a:normAutofit fontScale="62500" lnSpcReduction="20000"/>
          </a:bodyPr>
          <a:lstStyle/>
          <a:p>
            <a:pPr>
              <a:lnSpc>
                <a:spcPts val="3000"/>
              </a:lnSpc>
            </a:pPr>
            <a:r>
              <a:rPr lang="en-US" sz="4600" b="1" dirty="0" smtClean="0"/>
              <a:t>Delayed</a:t>
            </a:r>
            <a:r>
              <a:rPr lang="en-US" sz="4600" dirty="0" smtClean="0"/>
              <a:t> Grant Awards:</a:t>
            </a:r>
          </a:p>
          <a:p>
            <a:pPr>
              <a:lnSpc>
                <a:spcPts val="3000"/>
              </a:lnSpc>
            </a:pPr>
            <a:endParaRPr lang="en-US" sz="4600" dirty="0"/>
          </a:p>
          <a:p>
            <a:pPr>
              <a:lnSpc>
                <a:spcPts val="3000"/>
              </a:lnSpc>
            </a:pPr>
            <a:endParaRPr lang="en-US" sz="4600" dirty="0" smtClean="0"/>
          </a:p>
          <a:p>
            <a:pPr>
              <a:lnSpc>
                <a:spcPts val="3000"/>
              </a:lnSpc>
            </a:pPr>
            <a:endParaRPr lang="en-US" sz="4600" dirty="0"/>
          </a:p>
          <a:p>
            <a:pPr>
              <a:lnSpc>
                <a:spcPts val="3000"/>
              </a:lnSpc>
            </a:pPr>
            <a:endParaRPr lang="en-US" sz="4600" dirty="0" smtClean="0"/>
          </a:p>
          <a:p>
            <a:pPr>
              <a:lnSpc>
                <a:spcPts val="3000"/>
              </a:lnSpc>
            </a:pPr>
            <a:endParaRPr lang="en-US" sz="4600" dirty="0"/>
          </a:p>
          <a:p>
            <a:pPr>
              <a:lnSpc>
                <a:spcPts val="3000"/>
              </a:lnSpc>
            </a:pPr>
            <a:endParaRPr lang="en-US" sz="4600" dirty="0" smtClean="0"/>
          </a:p>
          <a:p>
            <a:endParaRPr lang="en-US" i="1" dirty="0" smtClean="0"/>
          </a:p>
          <a:p>
            <a:endParaRPr lang="en-US" i="1" dirty="0"/>
          </a:p>
          <a:p>
            <a:endParaRPr lang="en-US" i="1" dirty="0" smtClean="0"/>
          </a:p>
          <a:p>
            <a:pPr marL="282575" indent="0">
              <a:buNone/>
            </a:pPr>
            <a:r>
              <a:rPr lang="en-US" i="1" dirty="0" smtClean="0">
                <a:solidFill>
                  <a:srgbClr val="C00000"/>
                </a:solidFill>
              </a:rPr>
              <a:t>FEMA will implement an abbreviated application period.</a:t>
            </a:r>
            <a:endParaRPr lang="en-US" dirty="0">
              <a:solidFill>
                <a:srgbClr val="C00000"/>
              </a:solidFill>
            </a:endParaRPr>
          </a:p>
        </p:txBody>
      </p:sp>
      <p:sp>
        <p:nvSpPr>
          <p:cNvPr id="6" name="Content Placeholder 3"/>
          <p:cNvSpPr txBox="1">
            <a:spLocks/>
          </p:cNvSpPr>
          <p:nvPr/>
        </p:nvSpPr>
        <p:spPr>
          <a:xfrm>
            <a:off x="4419600" y="2517905"/>
            <a:ext cx="4035778" cy="3679695"/>
          </a:xfrm>
          <a:prstGeom prst="rect">
            <a:avLst/>
          </a:prstGeom>
        </p:spPr>
        <p:txBody>
          <a:bodyPr vert="horz" lIns="91440" tIns="45720" rIns="91440" bIns="45720" rtlCol="0">
            <a:normAutofit fontScale="70000" lnSpcReduction="20000"/>
          </a:bodyPr>
          <a:lstStyle>
            <a:lvl1pPr marL="568325" indent="-342900" algn="l" defTabSz="569913" rtl="0" eaLnBrk="1" latinLnBrk="0" hangingPunct="1">
              <a:spcBef>
                <a:spcPts val="600"/>
              </a:spcBef>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600"/>
              </a:spcBef>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600"/>
              </a:spcBef>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600"/>
              </a:spcBef>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600"/>
              </a:spcBef>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smtClean="0"/>
              <a:t>Tribal Homeland Security Grant Program</a:t>
            </a:r>
          </a:p>
          <a:p>
            <a:pPr lvl="1">
              <a:buFont typeface="Arial" panose="020B0604020202020204" pitchFamily="34" charset="0"/>
              <a:buChar char="+"/>
            </a:pPr>
            <a:r>
              <a:rPr lang="en-US" dirty="0" smtClean="0"/>
              <a:t>Nonprofit Security Grant Program (</a:t>
            </a:r>
            <a:r>
              <a:rPr lang="en-US" dirty="0" err="1" smtClean="0"/>
              <a:t>NSGP</a:t>
            </a:r>
            <a:r>
              <a:rPr lang="en-US" dirty="0" smtClean="0"/>
              <a:t>)</a:t>
            </a:r>
          </a:p>
          <a:p>
            <a:pPr lvl="1">
              <a:buFont typeface="Arial" panose="020B0604020202020204" pitchFamily="34" charset="0"/>
              <a:buChar char="+"/>
            </a:pPr>
            <a:r>
              <a:rPr lang="en-US" dirty="0" smtClean="0"/>
              <a:t>Intercity Passenger Rail Grant Program</a:t>
            </a:r>
          </a:p>
          <a:p>
            <a:pPr lvl="1">
              <a:buFont typeface="Arial" panose="020B0604020202020204" pitchFamily="34" charset="0"/>
              <a:buChar char="+"/>
            </a:pPr>
            <a:r>
              <a:rPr lang="en-US" dirty="0" smtClean="0"/>
              <a:t>Assistance to Firefighters Grant (</a:t>
            </a:r>
            <a:r>
              <a:rPr lang="en-US" dirty="0" err="1" smtClean="0"/>
              <a:t>AFG</a:t>
            </a:r>
            <a:r>
              <a:rPr lang="en-US" dirty="0" smtClean="0"/>
              <a:t>)</a:t>
            </a:r>
          </a:p>
          <a:p>
            <a:pPr lvl="1">
              <a:buFont typeface="Arial" panose="020B0604020202020204" pitchFamily="34" charset="0"/>
              <a:buChar char="+"/>
            </a:pPr>
            <a:r>
              <a:rPr lang="en-US" dirty="0" smtClean="0"/>
              <a:t>Staffing for Adequate Fire and Emergency Response (SAFER) Program</a:t>
            </a:r>
          </a:p>
          <a:p>
            <a:pPr lvl="1">
              <a:buFont typeface="Arial" panose="020B0604020202020204" pitchFamily="34" charset="0"/>
              <a:buChar char="+"/>
            </a:pPr>
            <a:r>
              <a:rPr lang="en-US" dirty="0" smtClean="0"/>
              <a:t>Fire Prevention &amp; Safety (</a:t>
            </a:r>
            <a:r>
              <a:rPr lang="en-US" dirty="0" err="1" smtClean="0"/>
              <a:t>FP&amp;S</a:t>
            </a:r>
            <a:r>
              <a:rPr lang="en-US" dirty="0" smtClean="0"/>
              <a:t>) </a:t>
            </a:r>
            <a:endParaRPr lang="en-US" sz="2800" dirty="0"/>
          </a:p>
        </p:txBody>
      </p:sp>
      <p:sp>
        <p:nvSpPr>
          <p:cNvPr id="7" name="Content Placeholder 3"/>
          <p:cNvSpPr txBox="1">
            <a:spLocks/>
          </p:cNvSpPr>
          <p:nvPr/>
        </p:nvSpPr>
        <p:spPr>
          <a:xfrm>
            <a:off x="410760" y="2530888"/>
            <a:ext cx="4278073" cy="3679695"/>
          </a:xfrm>
          <a:prstGeom prst="rect">
            <a:avLst/>
          </a:prstGeom>
        </p:spPr>
        <p:txBody>
          <a:bodyPr vert="horz" lIns="91440" tIns="45720" rIns="91440" bIns="45720" rtlCol="0">
            <a:normAutofit fontScale="70000" lnSpcReduction="20000"/>
          </a:bodyPr>
          <a:lstStyle>
            <a:lvl1pPr marL="568325" indent="-342900" algn="l" defTabSz="569913" rtl="0" eaLnBrk="1" latinLnBrk="0" hangingPunct="1">
              <a:spcBef>
                <a:spcPts val="600"/>
              </a:spcBef>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600"/>
              </a:spcBef>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600"/>
              </a:spcBef>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600"/>
              </a:spcBef>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600"/>
              </a:spcBef>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a:t>Emergency Management Performance Grant (EMPG) Program</a:t>
            </a:r>
          </a:p>
          <a:p>
            <a:pPr lvl="1">
              <a:buFont typeface="Arial" panose="020B0604020202020204" pitchFamily="34" charset="0"/>
              <a:buChar char="+"/>
            </a:pPr>
            <a:r>
              <a:rPr lang="en-US" dirty="0"/>
              <a:t>State Homeland Security Grant </a:t>
            </a:r>
            <a:r>
              <a:rPr lang="en-US" dirty="0" smtClean="0"/>
              <a:t>Program (</a:t>
            </a:r>
            <a:r>
              <a:rPr lang="en-US" dirty="0" err="1" smtClean="0"/>
              <a:t>SHSP</a:t>
            </a:r>
            <a:r>
              <a:rPr lang="en-US" dirty="0" smtClean="0"/>
              <a:t>)</a:t>
            </a:r>
            <a:endParaRPr lang="en-US" dirty="0"/>
          </a:p>
          <a:p>
            <a:pPr lvl="1">
              <a:buFont typeface="Arial" panose="020B0604020202020204" pitchFamily="34" charset="0"/>
              <a:buChar char="+"/>
            </a:pPr>
            <a:r>
              <a:rPr lang="en-US" dirty="0"/>
              <a:t>Urban Areas Security Initiative (</a:t>
            </a:r>
            <a:r>
              <a:rPr lang="en-US" dirty="0" err="1"/>
              <a:t>UASI</a:t>
            </a:r>
            <a:r>
              <a:rPr lang="en-US" dirty="0"/>
              <a:t>) Grant Program</a:t>
            </a:r>
          </a:p>
          <a:p>
            <a:pPr lvl="1">
              <a:buFont typeface="Arial" panose="020B0604020202020204" pitchFamily="34" charset="0"/>
              <a:buChar char="+"/>
            </a:pPr>
            <a:r>
              <a:rPr lang="en-US" dirty="0"/>
              <a:t>Operation </a:t>
            </a:r>
            <a:r>
              <a:rPr lang="en-US" dirty="0" err="1"/>
              <a:t>Stonegarden</a:t>
            </a:r>
            <a:r>
              <a:rPr lang="en-US" dirty="0"/>
              <a:t> Grant </a:t>
            </a:r>
            <a:r>
              <a:rPr lang="en-US" dirty="0" smtClean="0"/>
              <a:t>Program (</a:t>
            </a:r>
            <a:r>
              <a:rPr lang="en-US" dirty="0" err="1" smtClean="0"/>
              <a:t>OPSG</a:t>
            </a:r>
            <a:r>
              <a:rPr lang="en-US" dirty="0" smtClean="0"/>
              <a:t>)</a:t>
            </a:r>
            <a:endParaRPr lang="en-US" dirty="0"/>
          </a:p>
          <a:p>
            <a:pPr lvl="1">
              <a:buFont typeface="Arial" panose="020B0604020202020204" pitchFamily="34" charset="0"/>
              <a:buChar char="+"/>
            </a:pPr>
            <a:r>
              <a:rPr lang="en-US" dirty="0"/>
              <a:t>Transit Security Grant </a:t>
            </a:r>
            <a:r>
              <a:rPr lang="en-US" dirty="0" smtClean="0"/>
              <a:t>Program (</a:t>
            </a:r>
            <a:r>
              <a:rPr lang="en-US" dirty="0" err="1" smtClean="0"/>
              <a:t>TSGP</a:t>
            </a:r>
            <a:r>
              <a:rPr lang="en-US" dirty="0" smtClean="0"/>
              <a:t>)</a:t>
            </a:r>
            <a:endParaRPr lang="en-US" dirty="0"/>
          </a:p>
          <a:p>
            <a:pPr lvl="1">
              <a:buFont typeface="Arial" panose="020B0604020202020204" pitchFamily="34" charset="0"/>
              <a:buChar char="+"/>
            </a:pPr>
            <a:r>
              <a:rPr lang="en-US" dirty="0"/>
              <a:t>Port Security Grant Program</a:t>
            </a:r>
          </a:p>
        </p:txBody>
      </p:sp>
    </p:spTree>
    <p:extLst>
      <p:ext uri="{BB962C8B-B14F-4D97-AF65-F5344CB8AC3E}">
        <p14:creationId xmlns:p14="http://schemas.microsoft.com/office/powerpoint/2010/main" val="31863169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149831"/>
            <a:ext cx="8229600" cy="903004"/>
          </a:xfrm>
        </p:spPr>
        <p:txBody>
          <a:bodyPr>
            <a:normAutofit/>
          </a:bodyPr>
          <a:lstStyle/>
          <a:p>
            <a:r>
              <a:rPr lang="en-US" sz="4200" dirty="0" smtClean="0"/>
              <a:t>Recurring Grant Issues</a:t>
            </a:r>
            <a:endParaRPr lang="en-US" sz="4200" dirty="0"/>
          </a:p>
        </p:txBody>
      </p:sp>
      <p:sp>
        <p:nvSpPr>
          <p:cNvPr id="3" name="Content Placeholder 2"/>
          <p:cNvSpPr>
            <a:spLocks noGrp="1"/>
          </p:cNvSpPr>
          <p:nvPr>
            <p:ph idx="1"/>
          </p:nvPr>
        </p:nvSpPr>
        <p:spPr>
          <a:xfrm>
            <a:off x="404186" y="1934878"/>
            <a:ext cx="8229600" cy="4081401"/>
          </a:xfrm>
        </p:spPr>
        <p:txBody>
          <a:bodyPr>
            <a:noAutofit/>
          </a:bodyPr>
          <a:lstStyle/>
          <a:p>
            <a:pPr marL="457200">
              <a:spcBef>
                <a:spcPts val="1200"/>
              </a:spcBef>
            </a:pPr>
            <a:r>
              <a:rPr lang="en-US" dirty="0" smtClean="0"/>
              <a:t>Homeland Security Grant Section</a:t>
            </a:r>
          </a:p>
          <a:p>
            <a:pPr marL="966788" lvl="1" indent="-292100">
              <a:spcBef>
                <a:spcPts val="900"/>
              </a:spcBef>
              <a:buFont typeface="Arial" panose="020B0604020202020204" pitchFamily="34" charset="0"/>
              <a:buChar char="+"/>
            </a:pPr>
            <a:r>
              <a:rPr lang="en-US" dirty="0" smtClean="0"/>
              <a:t>Project Applications must include </a:t>
            </a:r>
            <a:r>
              <a:rPr lang="en-US" b="1" dirty="0" smtClean="0"/>
              <a:t>more detail and be very specific </a:t>
            </a:r>
            <a:r>
              <a:rPr lang="en-US" sz="2000" i="1" dirty="0" smtClean="0"/>
              <a:t>(can not generalize)</a:t>
            </a:r>
          </a:p>
          <a:p>
            <a:pPr marL="966788" lvl="1" indent="-292100">
              <a:spcBef>
                <a:spcPts val="900"/>
              </a:spcBef>
              <a:buFont typeface="Arial" panose="020B0604020202020204" pitchFamily="34" charset="0"/>
              <a:buChar char="+"/>
            </a:pPr>
            <a:r>
              <a:rPr lang="en-US" dirty="0" smtClean="0"/>
              <a:t>On-going Site Visits (to assist subgrantee in all areas of grant management)</a:t>
            </a:r>
          </a:p>
          <a:p>
            <a:pPr lvl="2" defTabSz="346075">
              <a:spcBef>
                <a:spcPts val="900"/>
              </a:spcBef>
              <a:buFont typeface="Courier New" panose="02070309020205020404" pitchFamily="49" charset="0"/>
              <a:buChar char="o"/>
            </a:pPr>
            <a:r>
              <a:rPr lang="en-US" dirty="0" err="1" smtClean="0"/>
              <a:t>Subgrantees</a:t>
            </a:r>
            <a:r>
              <a:rPr lang="en-US" dirty="0" smtClean="0"/>
              <a:t> previously identified with </a:t>
            </a:r>
            <a:r>
              <a:rPr lang="en-US" b="1" dirty="0" smtClean="0"/>
              <a:t>areas of improvement </a:t>
            </a:r>
            <a:r>
              <a:rPr lang="en-US" dirty="0" smtClean="0"/>
              <a:t>will be </a:t>
            </a:r>
            <a:r>
              <a:rPr lang="en-US" b="1" dirty="0" smtClean="0">
                <a:solidFill>
                  <a:srgbClr val="C00000"/>
                </a:solidFill>
              </a:rPr>
              <a:t>revisited in 2015</a:t>
            </a:r>
            <a:endParaRPr lang="en-US" b="1" dirty="0">
              <a:solidFill>
                <a:srgbClr val="C00000"/>
              </a:solidFill>
            </a:endParaRPr>
          </a:p>
        </p:txBody>
      </p:sp>
    </p:spTree>
    <p:extLst>
      <p:ext uri="{BB962C8B-B14F-4D97-AF65-F5344CB8AC3E}">
        <p14:creationId xmlns:p14="http://schemas.microsoft.com/office/powerpoint/2010/main" val="204393124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L:\Graphics\__la_mer____11___by_figueline-d5hk4kv.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L:\Graphics\735a01e67c09edc9b61e8027c4c0a733-d59ig3w.jpg"/>
          <p:cNvPicPr>
            <a:picLocks noChangeAspect="1" noChangeArrowheads="1"/>
          </p:cNvPicPr>
          <p:nvPr/>
        </p:nvPicPr>
        <p:blipFill rotWithShape="1">
          <a:blip r:embed="rId5">
            <a:extLst>
              <a:ext uri="{28A0092B-C50C-407E-A947-70E740481C1C}">
                <a14:useLocalDpi xmlns:a14="http://schemas.microsoft.com/office/drawing/2010/main" val="0"/>
              </a:ext>
            </a:extLst>
          </a:blip>
          <a:srcRect l="3876" t="22349" r="8027"/>
          <a:stretch/>
        </p:blipFill>
        <p:spPr bwMode="auto">
          <a:xfrm>
            <a:off x="0" y="-163904"/>
            <a:ext cx="9153197" cy="5330694"/>
          </a:xfrm>
          <a:prstGeom prst="rect">
            <a:avLst/>
          </a:prstGeom>
          <a:noFill/>
          <a:effectLst>
            <a:glow>
              <a:schemeClr val="accent1">
                <a:alpha val="37000"/>
              </a:schemeClr>
            </a:glow>
            <a:softEdge rad="1143000"/>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365060"/>
            <a:ext cx="9144000" cy="4256140"/>
            <a:chOff x="0" y="1266879"/>
            <a:chExt cx="9144000" cy="4256140"/>
          </a:xfrm>
        </p:grpSpPr>
        <p:pic>
          <p:nvPicPr>
            <p:cNvPr id="47" name="Picture 2" descr="L:\Graphics\__la_mer____11___by_figueline-d5hk4kv.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7361" b="19227"/>
            <a:stretch/>
          </p:blipFill>
          <p:spPr bwMode="auto">
            <a:xfrm>
              <a:off x="0" y="1276885"/>
              <a:ext cx="9144000" cy="415982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4"/>
            <p:cNvSpPr txBox="1">
              <a:spLocks noChangeArrowheads="1"/>
            </p:cNvSpPr>
            <p:nvPr/>
          </p:nvSpPr>
          <p:spPr>
            <a:xfrm>
              <a:off x="0" y="5009180"/>
              <a:ext cx="9144000" cy="513839"/>
            </a:xfrm>
            <a:prstGeom prst="rect">
              <a:avLst/>
            </a:prstGeom>
            <a:solidFill>
              <a:schemeClr val="tx1">
                <a:lumMod val="65000"/>
                <a:lumOff val="35000"/>
              </a:schemeClr>
            </a:solidFill>
            <a:ln>
              <a:noFill/>
            </a:ln>
            <a:effectLst>
              <a:outerShdw blurRad="50800" dist="38100" dir="16200000" rotWithShape="0">
                <a:prstClr val="black">
                  <a:alpha val="40000"/>
                </a:prstClr>
              </a:outerShdw>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0" u="none" strike="noStrike" kern="0" cap="none" spc="300" normalizeH="0" baseline="0" noProof="0" dirty="0">
                <a:ln>
                  <a:noFill/>
                </a:ln>
                <a:solidFill>
                  <a:schemeClr val="bg1">
                    <a:lumMod val="75000"/>
                  </a:schemeClr>
                </a:solidFill>
                <a:effectLst/>
                <a:uLnTx/>
                <a:uFillTx/>
                <a:latin typeface="+mj-lt"/>
                <a:ea typeface="+mj-ea"/>
                <a:cs typeface="+mj-cs"/>
              </a:endParaRPr>
            </a:p>
          </p:txBody>
        </p:sp>
        <p:sp>
          <p:nvSpPr>
            <p:cNvPr id="18" name="Rectangle 4"/>
            <p:cNvSpPr txBox="1">
              <a:spLocks noChangeArrowheads="1"/>
            </p:cNvSpPr>
            <p:nvPr/>
          </p:nvSpPr>
          <p:spPr>
            <a:xfrm>
              <a:off x="0" y="1266879"/>
              <a:ext cx="9144000" cy="982502"/>
            </a:xfrm>
            <a:prstGeom prst="rect">
              <a:avLst/>
            </a:prstGeom>
            <a:solidFill>
              <a:schemeClr val="tx1">
                <a:lumMod val="65000"/>
                <a:lumOff val="35000"/>
              </a:schemeClr>
            </a:solidFill>
            <a:ln>
              <a:noFill/>
            </a:ln>
            <a:effectLst>
              <a:outerShdw blurRad="50800" dist="38100" dir="5400000" algn="t" rotWithShape="0">
                <a:prstClr val="black">
                  <a:alpha val="40000"/>
                </a:prstClr>
              </a:outerShdw>
            </a:effectLst>
          </p:spPr>
          <p:txBody>
            <a:bodyPr lIns="0" tIns="0" rIns="0" bIns="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0" u="none" strike="noStrike" kern="0" cap="none" normalizeH="0" baseline="0" noProof="0" dirty="0">
                <a:ln>
                  <a:noFill/>
                </a:ln>
                <a:solidFill>
                  <a:schemeClr val="bg1">
                    <a:lumMod val="85000"/>
                  </a:schemeClr>
                </a:solidFill>
                <a:effectLst/>
                <a:uLnTx/>
                <a:uFillTx/>
                <a:latin typeface="+mj-lt"/>
                <a:ea typeface="+mj-ea"/>
                <a:cs typeface="+mj-cs"/>
              </a:endParaRPr>
            </a:p>
          </p:txBody>
        </p:sp>
      </p:grpSp>
      <p:sp>
        <p:nvSpPr>
          <p:cNvPr id="24" name="Rectangle 23"/>
          <p:cNvSpPr/>
          <p:nvPr/>
        </p:nvSpPr>
        <p:spPr>
          <a:xfrm>
            <a:off x="185599" y="1301112"/>
            <a:ext cx="9144000" cy="707886"/>
          </a:xfrm>
          <a:prstGeom prst="rect">
            <a:avLst/>
          </a:prstGeom>
        </p:spPr>
        <p:txBody>
          <a:bodyPr wrap="square">
            <a:spAutoFit/>
          </a:bodyPr>
          <a:lstStyle/>
          <a:p>
            <a:r>
              <a:rPr lang="en-US" sz="4000" cap="small" spc="-270" dirty="0">
                <a:solidFill>
                  <a:schemeClr val="bg1">
                    <a:lumMod val="85000"/>
                  </a:schemeClr>
                </a:solidFill>
              </a:rPr>
              <a:t>Annual GOHSEP </a:t>
            </a:r>
            <a:r>
              <a:rPr lang="en-US" sz="4000" cap="small" spc="-270" dirty="0" smtClean="0">
                <a:solidFill>
                  <a:schemeClr val="bg1">
                    <a:lumMod val="85000"/>
                  </a:schemeClr>
                </a:solidFill>
              </a:rPr>
              <a:t>Conference</a:t>
            </a:r>
            <a:endParaRPr lang="en-US" sz="4000" spc="-270" dirty="0">
              <a:solidFill>
                <a:schemeClr val="bg1">
                  <a:lumMod val="85000"/>
                </a:schemeClr>
              </a:solidFill>
            </a:endParaRPr>
          </a:p>
        </p:txBody>
      </p:sp>
      <p:sp>
        <p:nvSpPr>
          <p:cNvPr id="25" name="Rectangle 24"/>
          <p:cNvSpPr/>
          <p:nvPr/>
        </p:nvSpPr>
        <p:spPr>
          <a:xfrm>
            <a:off x="168272" y="1890897"/>
            <a:ext cx="8414266" cy="437171"/>
          </a:xfrm>
          <a:prstGeom prst="rect">
            <a:avLst/>
          </a:prstGeom>
        </p:spPr>
        <p:txBody>
          <a:bodyPr wrap="square">
            <a:spAutoFit/>
          </a:bodyPr>
          <a:lstStyle/>
          <a:p>
            <a:pPr>
              <a:lnSpc>
                <a:spcPts val="2600"/>
              </a:lnSpc>
            </a:pPr>
            <a:r>
              <a:rPr lang="en-US" sz="2800" cap="small" dirty="0">
                <a:solidFill>
                  <a:schemeClr val="bg1">
                    <a:lumMod val="85000"/>
                  </a:schemeClr>
                </a:solidFill>
              </a:rPr>
              <a:t>OHSEP </a:t>
            </a:r>
            <a:r>
              <a:rPr lang="en-US" sz="2800" dirty="0">
                <a:solidFill>
                  <a:schemeClr val="bg1">
                    <a:lumMod val="85000"/>
                  </a:schemeClr>
                </a:solidFill>
              </a:rPr>
              <a:t>Directors</a:t>
            </a:r>
            <a:r>
              <a:rPr lang="en-US" sz="2800" cap="small" dirty="0">
                <a:solidFill>
                  <a:schemeClr val="bg1">
                    <a:lumMod val="85000"/>
                  </a:schemeClr>
                </a:solidFill>
              </a:rPr>
              <a:t> + LEPA </a:t>
            </a:r>
            <a:r>
              <a:rPr lang="en-US" sz="2800" cap="small" dirty="0" smtClean="0">
                <a:solidFill>
                  <a:schemeClr val="bg1">
                    <a:lumMod val="85000"/>
                  </a:schemeClr>
                </a:solidFill>
              </a:rPr>
              <a:t>+ </a:t>
            </a:r>
            <a:r>
              <a:rPr lang="en-US" sz="2800" cap="small" dirty="0">
                <a:solidFill>
                  <a:schemeClr val="bg1">
                    <a:lumMod val="85000"/>
                  </a:schemeClr>
                </a:solidFill>
              </a:rPr>
              <a:t>LEPC </a:t>
            </a:r>
            <a:r>
              <a:rPr lang="en-US" sz="2800" cap="small" dirty="0" smtClean="0">
                <a:solidFill>
                  <a:schemeClr val="bg1">
                    <a:lumMod val="85000"/>
                  </a:schemeClr>
                </a:solidFill>
              </a:rPr>
              <a:t>Members</a:t>
            </a:r>
            <a:endParaRPr lang="en-US" sz="2800" dirty="0">
              <a:solidFill>
                <a:schemeClr val="bg1">
                  <a:lumMod val="85000"/>
                </a:schemeClr>
              </a:solidFill>
            </a:endParaRPr>
          </a:p>
        </p:txBody>
      </p:sp>
      <p:sp>
        <p:nvSpPr>
          <p:cNvPr id="2" name="Rectangle 1"/>
          <p:cNvSpPr/>
          <p:nvPr/>
        </p:nvSpPr>
        <p:spPr>
          <a:xfrm>
            <a:off x="1" y="3276661"/>
            <a:ext cx="9153196" cy="1052148"/>
          </a:xfrm>
          <a:prstGeom prst="rect">
            <a:avLst/>
          </a:prstGeom>
        </p:spPr>
        <p:txBody>
          <a:bodyPr wrap="square">
            <a:spAutoFit/>
          </a:bodyPr>
          <a:lstStyle/>
          <a:p>
            <a:pPr algn="ctr">
              <a:lnSpc>
                <a:spcPts val="6600"/>
              </a:lnSpc>
            </a:pPr>
            <a:r>
              <a:rPr lang="en-US" sz="9600" b="1" spc="-300" dirty="0" smtClean="0">
                <a:solidFill>
                  <a:srgbClr val="686868"/>
                </a:solidFill>
              </a:rPr>
              <a:t>Questions</a:t>
            </a:r>
            <a:endParaRPr lang="en-US" sz="9600" b="1" spc="-300" dirty="0">
              <a:solidFill>
                <a:srgbClr val="686868"/>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7599" y="3936887"/>
            <a:ext cx="4246179" cy="1312455"/>
          </a:xfrm>
          <a:prstGeom prst="rect">
            <a:avLst/>
          </a:prstGeom>
        </p:spPr>
      </p:pic>
    </p:spTree>
    <p:extLst>
      <p:ext uri="{BB962C8B-B14F-4D97-AF65-F5344CB8AC3E}">
        <p14:creationId xmlns:p14="http://schemas.microsoft.com/office/powerpoint/2010/main" val="29356161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L:\Graphics\__la_mer____11___by_figueline-d5hk4kv.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L:\Graphics\735a01e67c09edc9b61e8027c4c0a733-d59ig3w.jpg"/>
          <p:cNvPicPr>
            <a:picLocks noChangeAspect="1" noChangeArrowheads="1"/>
          </p:cNvPicPr>
          <p:nvPr/>
        </p:nvPicPr>
        <p:blipFill rotWithShape="1">
          <a:blip r:embed="rId5">
            <a:extLst>
              <a:ext uri="{28A0092B-C50C-407E-A947-70E740481C1C}">
                <a14:useLocalDpi xmlns:a14="http://schemas.microsoft.com/office/drawing/2010/main" val="0"/>
              </a:ext>
            </a:extLst>
          </a:blip>
          <a:srcRect l="3876" t="22349" r="8027"/>
          <a:stretch/>
        </p:blipFill>
        <p:spPr bwMode="auto">
          <a:xfrm>
            <a:off x="0" y="-163904"/>
            <a:ext cx="9153197" cy="5330694"/>
          </a:xfrm>
          <a:prstGeom prst="rect">
            <a:avLst/>
          </a:prstGeom>
          <a:noFill/>
          <a:effectLst>
            <a:glow>
              <a:schemeClr val="accent1">
                <a:alpha val="37000"/>
              </a:schemeClr>
            </a:glow>
            <a:softEdge rad="1143000"/>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181815"/>
            <a:ext cx="9144000" cy="4573888"/>
            <a:chOff x="0" y="1181815"/>
            <a:chExt cx="9144000" cy="4573888"/>
          </a:xfrm>
        </p:grpSpPr>
        <p:pic>
          <p:nvPicPr>
            <p:cNvPr id="47" name="Picture 2" descr="L:\Graphics\__la_mer____11___by_figueline-d5hk4kv.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7361" b="19227"/>
            <a:stretch/>
          </p:blipFill>
          <p:spPr bwMode="auto">
            <a:xfrm>
              <a:off x="0" y="1276885"/>
              <a:ext cx="9144000" cy="434880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4"/>
            <p:cNvSpPr txBox="1">
              <a:spLocks noChangeArrowheads="1"/>
            </p:cNvSpPr>
            <p:nvPr/>
          </p:nvSpPr>
          <p:spPr>
            <a:xfrm>
              <a:off x="0" y="5016824"/>
              <a:ext cx="9144000" cy="738879"/>
            </a:xfrm>
            <a:prstGeom prst="rect">
              <a:avLst/>
            </a:prstGeom>
            <a:solidFill>
              <a:schemeClr val="tx1">
                <a:lumMod val="65000"/>
                <a:lumOff val="35000"/>
              </a:schemeClr>
            </a:solidFill>
            <a:ln>
              <a:noFill/>
            </a:ln>
            <a:effectLst>
              <a:outerShdw blurRad="50800" dist="38100" dir="16200000" rotWithShape="0">
                <a:prstClr val="black">
                  <a:alpha val="40000"/>
                </a:prstClr>
              </a:outerShdw>
            </a:effectLst>
          </p:spPr>
          <p:txBody>
            <a:bodyPr lIns="92075" tIns="46038" rIns="92075" bIns="46038"/>
            <a:lstStyle/>
            <a:p>
              <a:pPr algn="ctr" eaLnBrk="0" fontAlgn="base" hangingPunct="0">
                <a:spcBef>
                  <a:spcPct val="0"/>
                </a:spcBef>
                <a:spcAft>
                  <a:spcPct val="0"/>
                </a:spcAft>
                <a:defRPr/>
              </a:pPr>
              <a:endParaRPr lang="en-US" sz="6000" kern="0" spc="300" dirty="0">
                <a:solidFill>
                  <a:prstClr val="white">
                    <a:lumMod val="75000"/>
                  </a:prstClr>
                </a:solidFill>
                <a:ea typeface="+mj-ea"/>
                <a:cs typeface="+mj-cs"/>
              </a:endParaRPr>
            </a:p>
          </p:txBody>
        </p:sp>
        <p:sp>
          <p:nvSpPr>
            <p:cNvPr id="18" name="Rectangle 4"/>
            <p:cNvSpPr txBox="1">
              <a:spLocks noChangeArrowheads="1"/>
            </p:cNvSpPr>
            <p:nvPr/>
          </p:nvSpPr>
          <p:spPr>
            <a:xfrm>
              <a:off x="0" y="1181815"/>
              <a:ext cx="9144000" cy="854013"/>
            </a:xfrm>
            <a:prstGeom prst="rect">
              <a:avLst/>
            </a:prstGeom>
            <a:solidFill>
              <a:schemeClr val="tx1">
                <a:lumMod val="65000"/>
                <a:lumOff val="35000"/>
              </a:schemeClr>
            </a:solidFill>
            <a:ln>
              <a:noFill/>
            </a:ln>
            <a:effectLst>
              <a:outerShdw blurRad="50800" dist="38100" dir="5400000" algn="t" rotWithShape="0">
                <a:prstClr val="black">
                  <a:alpha val="40000"/>
                </a:prstClr>
              </a:outerShdw>
            </a:effectLst>
          </p:spPr>
          <p:txBody>
            <a:bodyPr lIns="0" tIns="0" rIns="0" bIns="0" anchor="ctr" anchorCtr="0"/>
            <a:lstStyle/>
            <a:p>
              <a:pPr algn="ctr" eaLnBrk="0" fontAlgn="base" hangingPunct="0">
                <a:spcBef>
                  <a:spcPct val="0"/>
                </a:spcBef>
                <a:spcAft>
                  <a:spcPct val="0"/>
                </a:spcAft>
                <a:defRPr/>
              </a:pPr>
              <a:r>
                <a:rPr lang="en-US" sz="6600" kern="0" dirty="0" smtClean="0">
                  <a:solidFill>
                    <a:prstClr val="white">
                      <a:lumMod val="85000"/>
                    </a:prstClr>
                  </a:solidFill>
                  <a:ea typeface="+mj-ea"/>
                  <a:cs typeface="+mj-cs"/>
                </a:rPr>
                <a:t>F</a:t>
              </a:r>
              <a:r>
                <a:rPr lang="en-US" sz="5400" kern="0" dirty="0" smtClean="0">
                  <a:solidFill>
                    <a:prstClr val="white">
                      <a:lumMod val="85000"/>
                    </a:prstClr>
                  </a:solidFill>
                  <a:ea typeface="+mj-ea"/>
                  <a:cs typeface="+mj-cs"/>
                </a:rPr>
                <a:t>IND </a:t>
              </a:r>
              <a:r>
                <a:rPr lang="en-US" sz="6600" kern="0" dirty="0" smtClean="0">
                  <a:solidFill>
                    <a:prstClr val="white">
                      <a:lumMod val="85000"/>
                    </a:prstClr>
                  </a:solidFill>
                  <a:ea typeface="+mj-ea"/>
                  <a:cs typeface="+mj-cs"/>
                </a:rPr>
                <a:t>U</a:t>
              </a:r>
              <a:r>
                <a:rPr lang="en-US" sz="5400" kern="0" dirty="0" smtClean="0">
                  <a:solidFill>
                    <a:prstClr val="white">
                      <a:lumMod val="85000"/>
                    </a:prstClr>
                  </a:solidFill>
                  <a:ea typeface="+mj-ea"/>
                  <a:cs typeface="+mj-cs"/>
                </a:rPr>
                <a:t>S</a:t>
              </a:r>
              <a:r>
                <a:rPr lang="en-US" sz="6600" kern="0" dirty="0" smtClean="0">
                  <a:solidFill>
                    <a:prstClr val="white">
                      <a:lumMod val="85000"/>
                    </a:prstClr>
                  </a:solidFill>
                  <a:ea typeface="+mj-ea"/>
                  <a:cs typeface="+mj-cs"/>
                </a:rPr>
                <a:t> O</a:t>
              </a:r>
              <a:r>
                <a:rPr lang="en-US" sz="5400" kern="0" dirty="0" smtClean="0">
                  <a:solidFill>
                    <a:prstClr val="white">
                      <a:lumMod val="85000"/>
                    </a:prstClr>
                  </a:solidFill>
                  <a:ea typeface="+mj-ea"/>
                  <a:cs typeface="+mj-cs"/>
                </a:rPr>
                <a:t>N</a:t>
              </a:r>
              <a:r>
                <a:rPr lang="en-US" sz="6600" kern="0" dirty="0" smtClean="0">
                  <a:solidFill>
                    <a:prstClr val="white">
                      <a:lumMod val="85000"/>
                    </a:prstClr>
                  </a:solidFill>
                  <a:ea typeface="+mj-ea"/>
                  <a:cs typeface="+mj-cs"/>
                </a:rPr>
                <a:t> T</a:t>
              </a:r>
              <a:r>
                <a:rPr lang="en-US" sz="5400" kern="0" dirty="0" smtClean="0">
                  <a:solidFill>
                    <a:prstClr val="white">
                      <a:lumMod val="85000"/>
                    </a:prstClr>
                  </a:solidFill>
                  <a:ea typeface="+mj-ea"/>
                  <a:cs typeface="+mj-cs"/>
                </a:rPr>
                <a:t>HE</a:t>
              </a:r>
              <a:r>
                <a:rPr lang="en-US" sz="6600" kern="0" dirty="0" smtClean="0">
                  <a:solidFill>
                    <a:prstClr val="white">
                      <a:lumMod val="85000"/>
                    </a:prstClr>
                  </a:solidFill>
                  <a:ea typeface="+mj-ea"/>
                  <a:cs typeface="+mj-cs"/>
                </a:rPr>
                <a:t> W</a:t>
              </a:r>
              <a:r>
                <a:rPr lang="en-US" sz="5400" kern="0" dirty="0" smtClean="0">
                  <a:solidFill>
                    <a:prstClr val="white">
                      <a:lumMod val="85000"/>
                    </a:prstClr>
                  </a:solidFill>
                  <a:ea typeface="+mj-ea"/>
                  <a:cs typeface="+mj-cs"/>
                </a:rPr>
                <a:t>EB</a:t>
              </a:r>
              <a:endParaRPr lang="en-US" sz="5400" kern="0" dirty="0">
                <a:solidFill>
                  <a:prstClr val="white">
                    <a:lumMod val="85000"/>
                  </a:prstClr>
                </a:solidFill>
                <a:ea typeface="+mj-ea"/>
                <a:cs typeface="+mj-cs"/>
              </a:endParaRPr>
            </a:p>
          </p:txBody>
        </p:sp>
        <p:sp>
          <p:nvSpPr>
            <p:cNvPr id="9" name="Text Box 3"/>
            <p:cNvSpPr txBox="1">
              <a:spLocks noChangeArrowheads="1"/>
            </p:cNvSpPr>
            <p:nvPr/>
          </p:nvSpPr>
          <p:spPr bwMode="auto">
            <a:xfrm>
              <a:off x="720649" y="5101799"/>
              <a:ext cx="2944417" cy="52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87944A"/>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fontAlgn="base">
                <a:spcBef>
                  <a:spcPct val="0"/>
                </a:spcBef>
                <a:spcAft>
                  <a:spcPts val="400"/>
                </a:spcAft>
              </a:pPr>
              <a:r>
                <a:rPr lang="en-US" altLang="en-US" sz="3600" dirty="0" smtClean="0">
                  <a:solidFill>
                    <a:prstClr val="white">
                      <a:lumMod val="75000"/>
                    </a:prstClr>
                  </a:solidFill>
                  <a:latin typeface="Arial" panose="020B0604020202020204" pitchFamily="34" charset="0"/>
                  <a:cs typeface="Arial" panose="020B0604020202020204" pitchFamily="34" charset="0"/>
                </a:rPr>
                <a:t>gohsep.la.gov</a:t>
              </a:r>
              <a:endParaRPr lang="en-US" altLang="en-US" sz="6600" dirty="0" smtClean="0">
                <a:solidFill>
                  <a:prstClr val="white">
                    <a:lumMod val="75000"/>
                  </a:prstClr>
                </a:solidFill>
                <a:latin typeface="Arial" pitchFamily="34" charset="0"/>
                <a:cs typeface="Arial" pitchFamily="34" charset="0"/>
              </a:endParaRPr>
            </a:p>
          </p:txBody>
        </p:sp>
        <p:sp>
          <p:nvSpPr>
            <p:cNvPr id="10" name="Text Box 4"/>
            <p:cNvSpPr txBox="1">
              <a:spLocks noChangeArrowheads="1"/>
            </p:cNvSpPr>
            <p:nvPr/>
          </p:nvSpPr>
          <p:spPr bwMode="auto">
            <a:xfrm>
              <a:off x="4623751" y="5092654"/>
              <a:ext cx="4176838" cy="37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87944A"/>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fontAlgn="base">
                <a:spcBef>
                  <a:spcPct val="0"/>
                </a:spcBef>
                <a:spcAft>
                  <a:spcPts val="400"/>
                </a:spcAft>
              </a:pPr>
              <a:r>
                <a:rPr lang="en-US" altLang="en-US" sz="3600" dirty="0" smtClean="0">
                  <a:solidFill>
                    <a:prstClr val="white">
                      <a:lumMod val="75000"/>
                    </a:prstClr>
                  </a:solidFill>
                  <a:latin typeface="Arial" panose="020B0604020202020204" pitchFamily="34" charset="0"/>
                  <a:cs typeface="Arial" panose="020B0604020202020204" pitchFamily="34" charset="0"/>
                </a:rPr>
                <a:t>getagameplan.org</a:t>
              </a:r>
              <a:endParaRPr lang="en-US" altLang="en-US" sz="6600" dirty="0" smtClean="0">
                <a:solidFill>
                  <a:prstClr val="white">
                    <a:lumMod val="75000"/>
                  </a:prstClr>
                </a:solidFill>
                <a:latin typeface="Arial" pitchFamily="34" charset="0"/>
                <a:cs typeface="Arial" pitchFamily="34" charset="0"/>
              </a:endParaRPr>
            </a:p>
          </p:txBody>
        </p:sp>
        <p:sp>
          <p:nvSpPr>
            <p:cNvPr id="12" name="Text Box 7"/>
            <p:cNvSpPr txBox="1">
              <a:spLocks noChangeArrowheads="1"/>
            </p:cNvSpPr>
            <p:nvPr/>
          </p:nvSpPr>
          <p:spPr bwMode="auto">
            <a:xfrm>
              <a:off x="3919059" y="4951595"/>
              <a:ext cx="390525"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5400" dirty="0" smtClean="0">
                  <a:solidFill>
                    <a:prstClr val="white">
                      <a:lumMod val="75000"/>
                    </a:prstClr>
                  </a:solidFill>
                  <a:latin typeface="Arial" panose="020B0604020202020204" pitchFamily="34" charset="0"/>
                  <a:cs typeface="Arial" panose="020B0604020202020204" pitchFamily="34" charset="0"/>
                </a:rPr>
                <a:t>+  </a:t>
              </a:r>
              <a:endParaRPr lang="en-US" altLang="en-US" sz="6600" dirty="0" smtClean="0">
                <a:solidFill>
                  <a:prstClr val="white">
                    <a:lumMod val="75000"/>
                  </a:prstClr>
                </a:solidFill>
                <a:latin typeface="Arial" pitchFamily="34" charset="0"/>
                <a:cs typeface="Arial" pitchFamily="34" charset="0"/>
              </a:endParaRPr>
            </a:p>
          </p:txBody>
        </p:sp>
        <p:pic>
          <p:nvPicPr>
            <p:cNvPr id="3075" name="Picture 3" descr="gagp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1116" y="2406167"/>
              <a:ext cx="4252910" cy="2122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649" y="1419634"/>
            <a:ext cx="3677321" cy="4758886"/>
          </a:xfrm>
          <a:prstGeom prst="rect">
            <a:avLst/>
          </a:prstGeom>
        </p:spPr>
      </p:pic>
    </p:spTree>
    <p:extLst>
      <p:ext uri="{BB962C8B-B14F-4D97-AF65-F5344CB8AC3E}">
        <p14:creationId xmlns:p14="http://schemas.microsoft.com/office/powerpoint/2010/main" val="22476098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On-screen Show (4:3)</PresentationFormat>
  <Paragraphs>69</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Grant Deadlines</vt:lpstr>
      <vt:lpstr>Grant De-Obligations</vt:lpstr>
      <vt:lpstr>NEW-Project Level Detail</vt:lpstr>
      <vt:lpstr>FY 2015 Grant Update</vt:lpstr>
      <vt:lpstr>FY 2015 Grant Update</vt:lpstr>
      <vt:lpstr>Recurring Grant Issues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pparvatha</dc:creator>
  <cp:lastModifiedBy>pparvatha</cp:lastModifiedBy>
  <cp:revision>1</cp:revision>
  <dcterms:created xsi:type="dcterms:W3CDTF">2015-01-16T22:40:05Z</dcterms:created>
  <dcterms:modified xsi:type="dcterms:W3CDTF">2015-01-16T22:40:41Z</dcterms:modified>
</cp:coreProperties>
</file>