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31"/>
  </p:notesMasterIdLst>
  <p:handoutMasterIdLst>
    <p:handoutMasterId r:id="rId32"/>
  </p:handoutMasterIdLst>
  <p:sldIdLst>
    <p:sldId id="282" r:id="rId5"/>
    <p:sldId id="284" r:id="rId6"/>
    <p:sldId id="285" r:id="rId7"/>
    <p:sldId id="286" r:id="rId8"/>
    <p:sldId id="287" r:id="rId9"/>
    <p:sldId id="288" r:id="rId10"/>
    <p:sldId id="289" r:id="rId11"/>
    <p:sldId id="290" r:id="rId12"/>
    <p:sldId id="295" r:id="rId13"/>
    <p:sldId id="296" r:id="rId14"/>
    <p:sldId id="297" r:id="rId15"/>
    <p:sldId id="298" r:id="rId16"/>
    <p:sldId id="299" r:id="rId17"/>
    <p:sldId id="300" r:id="rId18"/>
    <p:sldId id="301" r:id="rId19"/>
    <p:sldId id="302" r:id="rId20"/>
    <p:sldId id="303" r:id="rId21"/>
    <p:sldId id="304" r:id="rId22"/>
    <p:sldId id="305" r:id="rId23"/>
    <p:sldId id="306" r:id="rId24"/>
    <p:sldId id="307" r:id="rId25"/>
    <p:sldId id="308" r:id="rId26"/>
    <p:sldId id="291" r:id="rId27"/>
    <p:sldId id="292" r:id="rId28"/>
    <p:sldId id="293" r:id="rId29"/>
    <p:sldId id="294" r:id="rId3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12" userDrawn="1">
          <p15:clr>
            <a:srgbClr val="A4A3A4"/>
          </p15:clr>
        </p15:guide>
        <p15:guide id="2" pos="289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C04C"/>
    <a:srgbClr val="9DA8CB"/>
    <a:srgbClr val="8492BE"/>
    <a:srgbClr val="495889"/>
    <a:srgbClr val="EBB229"/>
    <a:srgbClr val="A8B2D0"/>
    <a:srgbClr val="8592BD"/>
    <a:srgbClr val="7181B3"/>
    <a:srgbClr val="002164"/>
    <a:srgbClr val="3660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136" autoAdjust="0"/>
    <p:restoredTop sz="96178" autoAdjust="0"/>
  </p:normalViewPr>
  <p:slideViewPr>
    <p:cSldViewPr snapToGrid="0" showGuides="1">
      <p:cViewPr varScale="1">
        <p:scale>
          <a:sx n="73" d="100"/>
          <a:sy n="73" d="100"/>
        </p:scale>
        <p:origin x="1884" y="66"/>
      </p:cViewPr>
      <p:guideLst>
        <p:guide orient="horz" pos="3912"/>
        <p:guide pos="2898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53" d="100"/>
          <a:sy n="53" d="100"/>
        </p:scale>
        <p:origin x="2844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56F3A3-96C2-4D09-BC66-176E9A65A81A}" type="datetimeFigureOut">
              <a:rPr lang="en-US" smtClean="0"/>
              <a:t>7/15/2025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D393F4-CD8A-497B-AFC5-1CD6D418F7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27943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8BDB19-DFAD-4D34-B7AE-75EBBA9EAAA9}" type="datetimeFigureOut">
              <a:rPr lang="en-US" smtClean="0"/>
              <a:t>7/15/2025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0F036E-728C-4DC6-AC21-94684735110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53156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AB965-A139-4DD9-ADAD-3D4F2F3257EE}" type="datetimeFigureOut">
              <a:rPr lang="en-US" smtClean="0"/>
              <a:t>7/15/2025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E6658-562E-4389-973E-790955815F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76380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AB965-A139-4DD9-ADAD-3D4F2F3257EE}" type="datetimeFigureOut">
              <a:rPr lang="en-US" smtClean="0"/>
              <a:t>7/15/2025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E6658-562E-4389-973E-790955815F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9405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1009933"/>
            <a:ext cx="1971675" cy="5167029"/>
          </a:xfrm>
        </p:spPr>
        <p:txBody>
          <a:bodyPr vert="eaVert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009933"/>
            <a:ext cx="5800725" cy="516702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AB965-A139-4DD9-ADAD-3D4F2F3257EE}" type="datetimeFigureOut">
              <a:rPr lang="en-US" smtClean="0"/>
              <a:t>7/15/2025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E6658-562E-4389-973E-790955815F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7478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AB965-A139-4DD9-ADAD-3D4F2F3257EE}" type="datetimeFigureOut">
              <a:rPr lang="en-US" smtClean="0"/>
              <a:t>7/15/2025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E6658-562E-4389-973E-790955815F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58006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AB965-A139-4DD9-ADAD-3D4F2F3257EE}" type="datetimeFigureOut">
              <a:rPr lang="en-US" smtClean="0"/>
              <a:t>7/15/2025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E6658-562E-4389-973E-790955815F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10805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AB965-A139-4DD9-ADAD-3D4F2F3257EE}" type="datetimeFigureOut">
              <a:rPr lang="en-US" smtClean="0"/>
              <a:t>7/15/2025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E6658-562E-4389-973E-790955815F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38963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1023582"/>
            <a:ext cx="7886700" cy="667107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801503"/>
            <a:ext cx="3868340" cy="70357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620369"/>
            <a:ext cx="3868340" cy="3569293"/>
          </a:xfrm>
        </p:spPr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801503"/>
            <a:ext cx="3887391" cy="70357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620369"/>
            <a:ext cx="3887391" cy="3569293"/>
          </a:xfrm>
        </p:spPr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AB965-A139-4DD9-ADAD-3D4F2F3257EE}" type="datetimeFigureOut">
              <a:rPr lang="en-US" smtClean="0"/>
              <a:t>7/15/2025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E6658-562E-4389-973E-790955815F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66481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AB965-A139-4DD9-ADAD-3D4F2F3257EE}" type="datetimeFigureOut">
              <a:rPr lang="en-US" smtClean="0"/>
              <a:t>7/15/2025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E6658-562E-4389-973E-790955815F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04347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AB965-A139-4DD9-ADAD-3D4F2F3257EE}" type="datetimeFigureOut">
              <a:rPr lang="en-US" smtClean="0"/>
              <a:t>7/15/2025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E6658-562E-4389-973E-790955815F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51726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996286"/>
            <a:ext cx="2949178" cy="10611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AB965-A139-4DD9-ADAD-3D4F2F3257EE}" type="datetimeFigureOut">
              <a:rPr lang="en-US" smtClean="0"/>
              <a:t>7/15/2025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E6658-562E-4389-973E-790955815F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56365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982638"/>
            <a:ext cx="2949178" cy="1074761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AB965-A139-4DD9-ADAD-3D4F2F3257EE}" type="datetimeFigureOut">
              <a:rPr lang="en-US" smtClean="0"/>
              <a:t>7/15/2025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E6658-562E-4389-973E-790955815F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06058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037230"/>
            <a:ext cx="7886700" cy="6534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AB965-A139-4DD9-ADAD-3D4F2F3257EE}" type="datetimeFigureOut">
              <a:rPr lang="en-US" smtClean="0"/>
              <a:t>7/15/2025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CE6658-562E-4389-973E-790955815FA8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17" t="20777" r="8094" b="28099"/>
          <a:stretch/>
        </p:blipFill>
        <p:spPr>
          <a:xfrm>
            <a:off x="1" y="-10804"/>
            <a:ext cx="9144000" cy="984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5177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Donna.White-Barnes@la.gov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Subrecipient</a:t>
            </a:r>
            <a:br>
              <a:rPr lang="en-US" b="1" dirty="0">
                <a:solidFill>
                  <a:srgbClr val="C00000"/>
                </a:solidFill>
              </a:rPr>
            </a:br>
            <a:r>
              <a:rPr lang="en-US" b="1" dirty="0" smtClean="0">
                <a:solidFill>
                  <a:srgbClr val="C00000"/>
                </a:solidFill>
              </a:rPr>
              <a:t>Monitoring</a:t>
            </a:r>
            <a:br>
              <a:rPr lang="en-US" b="1" dirty="0" smtClean="0">
                <a:solidFill>
                  <a:srgbClr val="C00000"/>
                </a:solidFill>
              </a:rPr>
            </a:br>
            <a:r>
              <a:rPr lang="en-US" b="1" dirty="0" smtClean="0">
                <a:solidFill>
                  <a:srgbClr val="C00000"/>
                </a:solidFill>
              </a:rPr>
              <a:t>Preparation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2957788"/>
          </a:xfrm>
        </p:spPr>
        <p:txBody>
          <a:bodyPr>
            <a:normAutofit/>
          </a:bodyPr>
          <a:lstStyle/>
          <a:p>
            <a:r>
              <a:rPr lang="en-US" b="1" dirty="0" smtClean="0"/>
              <a:t>Donna White-Barnes, Branch Manager</a:t>
            </a:r>
            <a:endParaRPr lang="en-US" b="1" dirty="0"/>
          </a:p>
          <a:p>
            <a:r>
              <a:rPr lang="en-US" dirty="0" smtClean="0">
                <a:hlinkClick r:id="rId2"/>
              </a:rPr>
              <a:t>Donna.White-Barnes@la.gov</a:t>
            </a:r>
            <a:r>
              <a:rPr lang="en-US" dirty="0" smtClean="0"/>
              <a:t> </a:t>
            </a:r>
            <a:endParaRPr lang="en-US" dirty="0"/>
          </a:p>
          <a:p>
            <a:r>
              <a:rPr lang="en-US" dirty="0" smtClean="0"/>
              <a:t>225-358-5225</a:t>
            </a:r>
          </a:p>
          <a:p>
            <a:r>
              <a:rPr lang="en-US" dirty="0" smtClean="0"/>
              <a:t>Instructor name</a:t>
            </a:r>
          </a:p>
          <a:p>
            <a:r>
              <a:rPr lang="en-US" dirty="0" smtClean="0"/>
              <a:t>Instructor email</a:t>
            </a:r>
          </a:p>
          <a:p>
            <a:r>
              <a:rPr lang="en-US" dirty="0" smtClean="0"/>
              <a:t>Instructor phone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2871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706437"/>
          </a:xfrm>
        </p:spPr>
        <p:txBody>
          <a:bodyPr>
            <a:normAutofit/>
          </a:bodyPr>
          <a:lstStyle/>
          <a:p>
            <a:r>
              <a:rPr lang="en-US" sz="42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General Control Environment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921565"/>
            <a:ext cx="7967870" cy="4161183"/>
          </a:xfrm>
        </p:spPr>
        <p:txBody>
          <a:bodyPr>
            <a:normAutofit/>
          </a:bodyPr>
          <a:lstStyle/>
          <a:p>
            <a:pPr lvl="0" algn="l"/>
            <a:r>
              <a:rPr lang="en-US" sz="28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assess whether the Subrecipient has a defined organizational structure and assignment of authority</a:t>
            </a:r>
          </a:p>
          <a:p>
            <a:pPr marL="862013" lvl="1" indent="-457200" algn="l">
              <a:buFont typeface="Wingdings" panose="05000000000000000000" pitchFamily="2" charset="2"/>
              <a:buChar char="ü"/>
            </a:pP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Written general policies and procedures</a:t>
            </a:r>
          </a:p>
          <a:p>
            <a:pPr marL="862013" lvl="1" indent="-457200" algn="l">
              <a:buFont typeface="Wingdings" panose="05000000000000000000" pitchFamily="2" charset="2"/>
              <a:buChar char="ü"/>
            </a:pP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Code of Ethics Policy</a:t>
            </a:r>
          </a:p>
          <a:p>
            <a:pPr marL="862013" lvl="1" indent="-457200" algn="l">
              <a:buFont typeface="Wingdings" panose="05000000000000000000" pitchFamily="2" charset="2"/>
              <a:buChar char="ü"/>
            </a:pP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Personnel Packet with acknowledgement form</a:t>
            </a:r>
          </a:p>
          <a:p>
            <a:pPr marL="862013" lvl="1" indent="-457200" algn="l">
              <a:buFont typeface="Wingdings" panose="05000000000000000000" pitchFamily="2" charset="2"/>
              <a:buChar char="ü"/>
            </a:pP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Controls in place to prevent fraud, waste and abuse</a:t>
            </a:r>
          </a:p>
          <a:p>
            <a:pPr marL="862013" lvl="1" indent="-457200" algn="l">
              <a:buFont typeface="Wingdings" panose="05000000000000000000" pitchFamily="2" charset="2"/>
              <a:buChar char="ü"/>
            </a:pP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recurring audit findings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29497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706437"/>
          </a:xfrm>
        </p:spPr>
        <p:txBody>
          <a:bodyPr>
            <a:normAutofit/>
          </a:bodyPr>
          <a:lstStyle/>
          <a:p>
            <a:r>
              <a:rPr lang="en-US" sz="42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Expenditures</a:t>
            </a:r>
            <a:endParaRPr lang="en-US" sz="42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921565"/>
            <a:ext cx="7967870" cy="4161183"/>
          </a:xfrm>
        </p:spPr>
        <p:txBody>
          <a:bodyPr>
            <a:normAutofit/>
          </a:bodyPr>
          <a:lstStyle/>
          <a:p>
            <a:pPr lvl="0" algn="l"/>
            <a:r>
              <a:rPr lang="en-US" sz="28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assess the </a:t>
            </a:r>
            <a:r>
              <a:rPr lang="en-US" sz="28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Subrecipients</a:t>
            </a:r>
            <a:r>
              <a:rPr lang="en-US" sz="28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expenditure approval process</a:t>
            </a:r>
          </a:p>
          <a:p>
            <a:pPr marL="862013" lvl="1" indent="-457200" algn="l">
              <a:buFont typeface="Wingdings" panose="05000000000000000000" pitchFamily="2" charset="2"/>
              <a:buChar char="ü"/>
            </a:pP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Copy of the expenditure policy with adequate segregation of duties</a:t>
            </a:r>
          </a:p>
          <a:p>
            <a:pPr marL="862013" lvl="1" indent="-457200" algn="l">
              <a:buFont typeface="Wingdings" panose="05000000000000000000" pitchFamily="2" charset="2"/>
              <a:buChar char="ü"/>
            </a:pP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Advance funds disbursement and cash management policy</a:t>
            </a:r>
          </a:p>
          <a:p>
            <a:pPr marL="862013" lvl="1" indent="-457200" algn="l">
              <a:buFont typeface="Wingdings" panose="05000000000000000000" pitchFamily="2" charset="2"/>
              <a:buChar char="ü"/>
            </a:pP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Sample of invoices submitted for reimbursement</a:t>
            </a:r>
          </a:p>
          <a:p>
            <a:pPr marL="862013" lvl="1" indent="-457200" algn="l">
              <a:buFont typeface="Wingdings" panose="05000000000000000000" pitchFamily="2" charset="2"/>
              <a:buChar char="ü"/>
            </a:pP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Chart of accounts, general ledger for matching contributions, support for in-kind contributions/donations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42067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706437"/>
          </a:xfrm>
        </p:spPr>
        <p:txBody>
          <a:bodyPr>
            <a:normAutofit/>
          </a:bodyPr>
          <a:lstStyle/>
          <a:p>
            <a:r>
              <a:rPr lang="en-US" sz="42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Accounting</a:t>
            </a:r>
            <a:endParaRPr lang="en-US" sz="42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921565"/>
            <a:ext cx="9011478" cy="4161183"/>
          </a:xfrm>
        </p:spPr>
        <p:txBody>
          <a:bodyPr>
            <a:normAutofit/>
          </a:bodyPr>
          <a:lstStyle/>
          <a:p>
            <a:pPr lvl="0" algn="l"/>
            <a:r>
              <a:rPr lang="en-US" sz="2800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To </a:t>
            </a:r>
            <a:r>
              <a:rPr lang="en-US" sz="28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assess the </a:t>
            </a:r>
            <a:r>
              <a:rPr lang="en-US" sz="28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Subrecipients</a:t>
            </a:r>
            <a:r>
              <a:rPr lang="en-US" sz="28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accounting </a:t>
            </a:r>
            <a:r>
              <a:rPr lang="en-US" sz="2800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budget    	system</a:t>
            </a:r>
          </a:p>
          <a:p>
            <a:pPr marL="862013" lvl="1" indent="-457200" algn="l">
              <a:buFont typeface="Wingdings" panose="05000000000000000000" pitchFamily="2" charset="2"/>
              <a:buChar char="ü"/>
            </a:pPr>
            <a:r>
              <a:rPr lang="en-U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Accounting policy with adequate segregation of duties</a:t>
            </a:r>
          </a:p>
          <a:p>
            <a:pPr marL="862013" lvl="1" indent="-457200" algn="l">
              <a:buFont typeface="Wingdings" panose="05000000000000000000" pitchFamily="2" charset="2"/>
              <a:buChar char="ü"/>
            </a:pPr>
            <a:r>
              <a:rPr lang="en-U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Revenue/Expenditure 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Report</a:t>
            </a:r>
          </a:p>
          <a:p>
            <a:pPr marL="862013" lvl="1" indent="-457200" algn="l">
              <a:buFont typeface="Wingdings" panose="05000000000000000000" pitchFamily="2" charset="2"/>
              <a:buChar char="ü"/>
            </a:pP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Chart of Accounts</a:t>
            </a:r>
          </a:p>
          <a:p>
            <a:pPr marL="862013" lvl="1" indent="-457200" algn="l">
              <a:buFont typeface="Wingdings" panose="05000000000000000000" pitchFamily="2" charset="2"/>
              <a:buChar char="ü"/>
            </a:pP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Budget system</a:t>
            </a:r>
          </a:p>
          <a:p>
            <a:pPr marL="862013" lvl="1" indent="-457200" algn="l">
              <a:buFont typeface="Wingdings" panose="05000000000000000000" pitchFamily="2" charset="2"/>
              <a:buChar char="ü"/>
            </a:pP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Project/grant reconciliation</a:t>
            </a:r>
          </a:p>
          <a:p>
            <a:pPr marL="862013" lvl="1" indent="-457200" algn="l">
              <a:buFont typeface="Wingdings" panose="05000000000000000000" pitchFamily="2" charset="2"/>
              <a:buChar char="ü"/>
            </a:pP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Bank Reconciliation</a:t>
            </a:r>
          </a:p>
          <a:p>
            <a:pPr marL="862013" lvl="1" indent="-457200" algn="l">
              <a:buFont typeface="Wingdings" panose="05000000000000000000" pitchFamily="2" charset="2"/>
              <a:buChar char="ü"/>
            </a:pP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Accounting system process, access and authority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00983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706437"/>
          </a:xfrm>
        </p:spPr>
        <p:txBody>
          <a:bodyPr>
            <a:normAutofit fontScale="90000"/>
          </a:bodyPr>
          <a:lstStyle/>
          <a:p>
            <a:r>
              <a:rPr lang="en-US" sz="42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Reporting and Project Progression</a:t>
            </a:r>
            <a:endParaRPr lang="en-US" sz="42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2503" y="1906438"/>
            <a:ext cx="8065697" cy="4002656"/>
          </a:xfrm>
        </p:spPr>
        <p:txBody>
          <a:bodyPr>
            <a:normAutofit/>
          </a:bodyPr>
          <a:lstStyle/>
          <a:p>
            <a:pPr lvl="0" algn="l"/>
            <a:r>
              <a:rPr lang="en-US" sz="28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review the overall process of the </a:t>
            </a:r>
            <a:r>
              <a:rPr lang="en-US" sz="28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Subrecipients</a:t>
            </a:r>
            <a:r>
              <a:rPr lang="en-US" sz="28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project/program and status accuracy.</a:t>
            </a:r>
          </a:p>
          <a:p>
            <a:pPr marL="862013" lvl="1" indent="-457200" algn="l">
              <a:buFont typeface="Wingdings" panose="05000000000000000000" pitchFamily="2" charset="2"/>
              <a:buChar char="ü"/>
            </a:pP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Process in place to monitor and track projects/program</a:t>
            </a:r>
          </a:p>
          <a:p>
            <a:pPr marL="862013" lvl="1" indent="-457200" algn="l">
              <a:buFont typeface="Wingdings" panose="05000000000000000000" pitchFamily="2" charset="2"/>
              <a:buChar char="ü"/>
            </a:pP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Documentation to support GOHSEP reporting records (QR)</a:t>
            </a:r>
          </a:p>
          <a:p>
            <a:pPr marL="862013" lvl="1" indent="-457200" algn="l">
              <a:buFont typeface="Wingdings" panose="05000000000000000000" pitchFamily="2" charset="2"/>
              <a:buChar char="ü"/>
            </a:pP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Accuracy of the Technical Site Inspection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98951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706437"/>
          </a:xfrm>
        </p:spPr>
        <p:txBody>
          <a:bodyPr>
            <a:normAutofit/>
          </a:bodyPr>
          <a:lstStyle/>
          <a:p>
            <a:r>
              <a:rPr lang="en-US" sz="42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Equipment and Inventory</a:t>
            </a:r>
            <a:endParaRPr lang="en-US" sz="42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921565"/>
            <a:ext cx="9144000" cy="4161183"/>
          </a:xfrm>
        </p:spPr>
        <p:txBody>
          <a:bodyPr>
            <a:normAutofit/>
          </a:bodyPr>
          <a:lstStyle/>
          <a:p>
            <a:pPr lvl="0" algn="l"/>
            <a:r>
              <a:rPr lang="en-US" sz="28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determine if controls are in place to protect assets</a:t>
            </a:r>
          </a:p>
          <a:p>
            <a:pPr marL="862013" lvl="1" indent="-457200" algn="l">
              <a:buFont typeface="Wingdings" panose="05000000000000000000" pitchFamily="2" charset="2"/>
              <a:buChar char="ü"/>
            </a:pP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Equipment/Inventory policies and procedures</a:t>
            </a:r>
          </a:p>
          <a:p>
            <a:pPr marL="1254125" lvl="2" indent="-457200" algn="l"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Does the policy assign the responsibility and recordkeeping of equipment/inventory;</a:t>
            </a:r>
          </a:p>
          <a:p>
            <a:pPr marL="1254125" lvl="2" indent="-457200" algn="l"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assets are managed; (What system is used)</a:t>
            </a:r>
          </a:p>
          <a:p>
            <a:pPr marL="1254125" lvl="2" indent="-457200" algn="l"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controls are in place to prevent loss, damage or theft? </a:t>
            </a:r>
          </a:p>
          <a:p>
            <a:pPr marL="862013" lvl="1" indent="-457200" algn="l">
              <a:buFont typeface="Wingdings" panose="05000000000000000000" pitchFamily="2" charset="2"/>
              <a:buChar char="ü"/>
            </a:pP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Disposition of equipment/inventory &gt; </a:t>
            </a:r>
            <a:r>
              <a:rPr lang="en-U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$10K 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permission</a:t>
            </a:r>
          </a:p>
          <a:p>
            <a:pPr marL="862013" lvl="1" indent="-457200" algn="l">
              <a:buFont typeface="Wingdings" panose="05000000000000000000" pitchFamily="2" charset="2"/>
              <a:buChar char="ü"/>
            </a:pP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Physical inventory conducted at least once every two years with adequate segregation of duties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08864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" y="1122363"/>
            <a:ext cx="9144000" cy="944976"/>
          </a:xfrm>
        </p:spPr>
        <p:txBody>
          <a:bodyPr>
            <a:noAutofit/>
          </a:bodyPr>
          <a:lstStyle/>
          <a:p>
            <a:r>
              <a:rPr lang="en-US" sz="3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Force Account Labor and Admin Costs</a:t>
            </a:r>
            <a:br>
              <a:rPr lang="en-US" sz="3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6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8408" y="1949571"/>
            <a:ext cx="8945591" cy="4133178"/>
          </a:xfrm>
        </p:spPr>
        <p:txBody>
          <a:bodyPr>
            <a:normAutofit/>
          </a:bodyPr>
          <a:lstStyle/>
          <a:p>
            <a:pPr lvl="0" algn="l"/>
            <a:r>
              <a:rPr lang="en-US" sz="28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assess how employee time </a:t>
            </a:r>
            <a:r>
              <a:rPr lang="en-US" sz="2800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charged </a:t>
            </a:r>
            <a:r>
              <a:rPr lang="en-US" sz="28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the project(s) </a:t>
            </a:r>
            <a:r>
              <a:rPr lang="en-US" sz="2800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if those costs are segregated</a:t>
            </a:r>
            <a:endParaRPr lang="en-US" sz="2800" i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62013" lvl="1" indent="-457200" algn="l">
              <a:buFont typeface="Wingdings" panose="05000000000000000000" pitchFamily="2" charset="2"/>
              <a:buChar char="ü"/>
            </a:pP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Employee over-time policies/procedures and time records approvals by employees and supervisors</a:t>
            </a:r>
          </a:p>
          <a:p>
            <a:pPr marL="862013" lvl="1" indent="-457200" algn="l">
              <a:buFont typeface="Wingdings" panose="05000000000000000000" pitchFamily="2" charset="2"/>
              <a:buChar char="ü"/>
            </a:pP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Type of time keeping system used</a:t>
            </a:r>
          </a:p>
          <a:p>
            <a:pPr marL="862013" lvl="1" indent="-457200" algn="l">
              <a:buFont typeface="Wingdings" panose="05000000000000000000" pitchFamily="2" charset="2"/>
              <a:buChar char="ü"/>
            </a:pP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Supporting documentation for overtime hours worked</a:t>
            </a:r>
          </a:p>
          <a:p>
            <a:pPr marL="862013" lvl="1" indent="-457200" algn="l">
              <a:buFont typeface="Wingdings" panose="05000000000000000000" pitchFamily="2" charset="2"/>
              <a:buChar char="ü"/>
            </a:pP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Travel policy, if applicable</a:t>
            </a:r>
          </a:p>
        </p:txBody>
      </p:sp>
    </p:spTree>
    <p:extLst>
      <p:ext uri="{BB962C8B-B14F-4D97-AF65-F5344CB8AC3E}">
        <p14:creationId xmlns:p14="http://schemas.microsoft.com/office/powerpoint/2010/main" val="20234866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724797"/>
            <a:ext cx="9144000" cy="944976"/>
          </a:xfrm>
        </p:spPr>
        <p:txBody>
          <a:bodyPr>
            <a:noAutofit/>
          </a:bodyPr>
          <a:lstStyle/>
          <a:p>
            <a:r>
              <a:rPr lang="en-US" sz="3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Procurement and Contracts</a:t>
            </a:r>
            <a:endParaRPr lang="en-US" sz="36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0936" y="1923692"/>
            <a:ext cx="8307238" cy="3985402"/>
          </a:xfrm>
        </p:spPr>
        <p:txBody>
          <a:bodyPr>
            <a:normAutofit/>
          </a:bodyPr>
          <a:lstStyle/>
          <a:p>
            <a:pPr lvl="0" algn="l"/>
            <a:r>
              <a:rPr lang="en-US" sz="28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provide reasonable assurance that procurement/contracts of goods/services are made in compliance with federal, state, and local requirements.</a:t>
            </a:r>
          </a:p>
          <a:p>
            <a:pPr marL="862013" lvl="1" indent="-457200" algn="l">
              <a:buFont typeface="Wingdings" panose="05000000000000000000" pitchFamily="2" charset="2"/>
              <a:buChar char="ü"/>
            </a:pP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Procurement policies and </a:t>
            </a:r>
            <a:r>
              <a:rPr lang="en-U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procedures</a:t>
            </a:r>
            <a:endParaRPr lang="en-US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54125" lvl="2" indent="-457200" algn="l">
              <a:buFont typeface="Wingdings" panose="05000000000000000000" pitchFamily="2" charset="2"/>
              <a:buChar char="§"/>
            </a:pPr>
            <a:r>
              <a:rPr lang="en-US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Conflict of Interest Standards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CFR 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</a:t>
            </a:r>
            <a:r>
              <a:rPr lang="en-US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200.318 (c)(1</a:t>
            </a:r>
            <a:r>
              <a:rPr lang="en-US" sz="1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</a:t>
            </a:r>
            <a:endParaRPr lang="en-US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54125" lvl="2" indent="-457200" algn="l">
              <a:buFont typeface="Wingdings" panose="05000000000000000000" pitchFamily="2" charset="2"/>
              <a:buChar char="§"/>
            </a:pPr>
            <a:r>
              <a:rPr lang="en-US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Maintaining Records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CFR 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</a:t>
            </a:r>
            <a:r>
              <a:rPr lang="en-US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200.318 (</a:t>
            </a:r>
            <a:r>
              <a:rPr lang="en-US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1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</a:t>
            </a:r>
            <a:endParaRPr lang="en-US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54125" lvl="2" indent="-457200" algn="l">
              <a:buFont typeface="Wingdings" panose="05000000000000000000" pitchFamily="2" charset="2"/>
              <a:buChar char="§"/>
            </a:pPr>
            <a:r>
              <a:rPr lang="en-US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of Time and Materials</a:t>
            </a:r>
            <a:r>
              <a:rPr lang="en-US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 CFR 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</a:t>
            </a:r>
            <a:r>
              <a:rPr lang="en-US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200.318 (j)(1)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</a:t>
            </a:r>
            <a:endParaRPr lang="en-US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54125" lvl="2" indent="-457200" algn="l">
              <a:buFont typeface="Wingdings" panose="05000000000000000000" pitchFamily="2" charset="2"/>
              <a:buChar char="§"/>
            </a:pPr>
            <a:r>
              <a:rPr lang="en-US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Selection Procedures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CFR 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</a:t>
            </a:r>
            <a:r>
              <a:rPr lang="en-US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200.319 (d)(2</a:t>
            </a:r>
            <a:r>
              <a:rPr lang="en-US" sz="1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</a:t>
            </a:r>
            <a:endParaRPr lang="en-US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54125" lvl="2" indent="-457200" algn="l">
              <a:buFont typeface="Wingdings" panose="05000000000000000000" pitchFamily="2" charset="2"/>
              <a:buChar char="§"/>
            </a:pPr>
            <a:r>
              <a:rPr lang="en-US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Recovered Materials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Section 6002 Solid Waste Disposal Act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CFR 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</a:t>
            </a:r>
            <a:r>
              <a:rPr lang="en-US" sz="1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200.322</a:t>
            </a:r>
            <a:r>
              <a:rPr lang="en-U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94611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724797"/>
            <a:ext cx="9144000" cy="944976"/>
          </a:xfrm>
        </p:spPr>
        <p:txBody>
          <a:bodyPr>
            <a:noAutofit/>
          </a:bodyPr>
          <a:lstStyle/>
          <a:p>
            <a:r>
              <a:rPr lang="en-US" sz="3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Procurement and Contracts</a:t>
            </a:r>
            <a:endParaRPr lang="en-US" sz="36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921565"/>
            <a:ext cx="9144000" cy="4161183"/>
          </a:xfrm>
        </p:spPr>
        <p:txBody>
          <a:bodyPr>
            <a:normAutofit/>
          </a:bodyPr>
          <a:lstStyle/>
          <a:p>
            <a:pPr marL="1254125" lvl="2" indent="-457200" algn="l">
              <a:buFont typeface="Wingdings" panose="05000000000000000000" pitchFamily="2" charset="2"/>
              <a:buChar char="§"/>
            </a:pPr>
            <a:r>
              <a:rPr lang="en-US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Procurement Methods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CFR §200.320 (a-d and f);  </a:t>
            </a:r>
          </a:p>
          <a:p>
            <a:pPr marL="1254125" lvl="2" indent="-457200" algn="l">
              <a:buFont typeface="Wingdings" panose="05000000000000000000" pitchFamily="2" charset="2"/>
              <a:buChar char="§"/>
            </a:pPr>
            <a:r>
              <a:rPr lang="en-US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Granting awards to responsible contractors</a:t>
            </a:r>
            <a:r>
              <a:rPr lang="en-US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CFR 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</a:t>
            </a:r>
            <a:r>
              <a:rPr lang="en-US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200.318 (h</a:t>
            </a:r>
            <a:r>
              <a:rPr lang="en-US" sz="1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54125" lvl="2" indent="-457200" algn="l">
              <a:buFont typeface="Wingdings" panose="05000000000000000000" pitchFamily="2" charset="2"/>
              <a:buChar char="§"/>
            </a:pPr>
            <a:r>
              <a:rPr lang="en-US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Avoidance of purchasing Duplicative Items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CFR 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</a:t>
            </a:r>
            <a:r>
              <a:rPr lang="en-US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200.318 (d)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1254125" lvl="2" indent="-457200" algn="l">
              <a:buFont typeface="Wingdings" panose="05000000000000000000" pitchFamily="2" charset="2"/>
              <a:buChar char="§"/>
            </a:pPr>
            <a:r>
              <a:rPr lang="en-US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Protest Procedures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CFR 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</a:t>
            </a:r>
            <a:r>
              <a:rPr lang="en-US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200.318 (k</a:t>
            </a:r>
            <a:r>
              <a:rPr lang="en-US" sz="1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54125" lvl="2" indent="-457200" algn="l">
              <a:buFont typeface="Wingdings" panose="05000000000000000000" pitchFamily="2" charset="2"/>
              <a:buChar char="§"/>
            </a:pPr>
            <a:r>
              <a:rPr lang="en-US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 for conducting evaluations </a:t>
            </a:r>
            <a:r>
              <a:rPr lang="en-US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CFR 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</a:t>
            </a:r>
            <a:r>
              <a:rPr lang="en-US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200.320 (3)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</a:p>
          <a:p>
            <a:pPr marL="1254125" lvl="2" indent="-457200" algn="l">
              <a:buFont typeface="Wingdings" panose="05000000000000000000" pitchFamily="2" charset="2"/>
              <a:buChar char="§"/>
            </a:pPr>
            <a:r>
              <a:rPr lang="en-US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Contract Administration/Oversight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CFR 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</a:t>
            </a:r>
            <a:r>
              <a:rPr lang="en-US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200.318 (b)</a:t>
            </a:r>
          </a:p>
        </p:txBody>
      </p:sp>
    </p:spTree>
    <p:extLst>
      <p:ext uri="{BB962C8B-B14F-4D97-AF65-F5344CB8AC3E}">
        <p14:creationId xmlns:p14="http://schemas.microsoft.com/office/powerpoint/2010/main" val="3728839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724797"/>
            <a:ext cx="9144000" cy="944976"/>
          </a:xfrm>
        </p:spPr>
        <p:txBody>
          <a:bodyPr>
            <a:noAutofit/>
          </a:bodyPr>
          <a:lstStyle/>
          <a:p>
            <a:r>
              <a:rPr lang="en-US" sz="3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Subrecipient Monitoring</a:t>
            </a:r>
            <a:endParaRPr lang="en-US" sz="36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0574" y="1895061"/>
            <a:ext cx="8236226" cy="3996782"/>
          </a:xfrm>
        </p:spPr>
        <p:txBody>
          <a:bodyPr>
            <a:normAutofit/>
          </a:bodyPr>
          <a:lstStyle/>
          <a:p>
            <a:pPr lvl="0" algn="l"/>
            <a:r>
              <a:rPr lang="en-US" sz="28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determine if the Subrecipient passed project/program funds through to other organizations</a:t>
            </a:r>
          </a:p>
          <a:p>
            <a:pPr marL="862013" lvl="1" indent="-457200" algn="l">
              <a:buFont typeface="Wingdings" panose="05000000000000000000" pitchFamily="2" charset="2"/>
              <a:buChar char="ü"/>
            </a:pP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Subrecipient Monitoring Program (risk assessment)</a:t>
            </a:r>
          </a:p>
          <a:p>
            <a:pPr marL="862013" lvl="1" indent="-457200" algn="l">
              <a:buFont typeface="Wingdings" panose="05000000000000000000" pitchFamily="2" charset="2"/>
              <a:buChar char="ü"/>
            </a:pP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Samples of Monitoring Reports and Supporting Documentation</a:t>
            </a:r>
          </a:p>
          <a:p>
            <a:pPr marL="862013" lvl="1" indent="-457200" algn="l">
              <a:buFont typeface="Wingdings" panose="05000000000000000000" pitchFamily="2" charset="2"/>
              <a:buChar char="ü"/>
            </a:pP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A-133 Monitoring</a:t>
            </a:r>
          </a:p>
        </p:txBody>
      </p:sp>
    </p:spTree>
    <p:extLst>
      <p:ext uri="{BB962C8B-B14F-4D97-AF65-F5344CB8AC3E}">
        <p14:creationId xmlns:p14="http://schemas.microsoft.com/office/powerpoint/2010/main" val="23205622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724797"/>
            <a:ext cx="9144000" cy="944976"/>
          </a:xfrm>
        </p:spPr>
        <p:txBody>
          <a:bodyPr>
            <a:noAutofit/>
          </a:bodyPr>
          <a:lstStyle/>
          <a:p>
            <a:r>
              <a:rPr lang="en-US" sz="3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Record Retention</a:t>
            </a:r>
            <a:endParaRPr lang="en-US" sz="36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3683" y="1847302"/>
            <a:ext cx="8238226" cy="4579377"/>
          </a:xfrm>
        </p:spPr>
        <p:txBody>
          <a:bodyPr>
            <a:normAutofit/>
          </a:bodyPr>
          <a:lstStyle/>
          <a:p>
            <a:pPr lvl="0" algn="l"/>
            <a:r>
              <a:rPr lang="en-US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determine if the Subrecipient maintains financial records, supporting documents, statistical records, and other records pertinent to the applicable program.</a:t>
            </a:r>
          </a:p>
          <a:p>
            <a:pPr marL="862013" lvl="1" indent="-457200" algn="l">
              <a:buFont typeface="Wingdings" panose="05000000000000000000" pitchFamily="2" charset="2"/>
              <a:buChar char="ü"/>
            </a:pPr>
            <a:r>
              <a:rPr lang="en-U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Record Retention Policy/Schedule</a:t>
            </a:r>
          </a:p>
          <a:p>
            <a:pPr marL="862013" lvl="1" indent="-457200" algn="l">
              <a:buFont typeface="Wingdings" panose="05000000000000000000" pitchFamily="2" charset="2"/>
              <a:buChar char="ü"/>
            </a:pPr>
            <a:r>
              <a:rPr lang="en-U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Maintenance of records for three years following the final expenditure report for that project/grant</a:t>
            </a:r>
          </a:p>
          <a:p>
            <a:pPr marL="862013" lvl="1" indent="-457200" algn="l">
              <a:buFont typeface="Wingdings" panose="05000000000000000000" pitchFamily="2" charset="2"/>
              <a:buChar char="ü"/>
            </a:pPr>
            <a:r>
              <a:rPr lang="en-U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 files are organized by disaster/event and project number</a:t>
            </a:r>
          </a:p>
          <a:p>
            <a:pPr marL="862013" lvl="1" indent="-457200" algn="l">
              <a:buFont typeface="Wingdings" panose="05000000000000000000" pitchFamily="2" charset="2"/>
              <a:buChar char="ü"/>
            </a:pP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 supporting documentation is in the project files and readily </a:t>
            </a:r>
            <a:r>
              <a:rPr lang="en-U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available</a:t>
            </a:r>
          </a:p>
          <a:p>
            <a:pPr marL="862013" lvl="1" indent="-457200" algn="l">
              <a:buFont typeface="Wingdings" panose="05000000000000000000" pitchFamily="2" charset="2"/>
              <a:buChar char="ü"/>
            </a:pPr>
            <a:endParaRPr lang="en-US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84618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/>
              <a:t>Federal regulations . . 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Require GOHSEP to monitor </a:t>
            </a:r>
            <a:r>
              <a:rPr lang="en-US" dirty="0" smtClean="0">
                <a:solidFill>
                  <a:srgbClr val="C00000"/>
                </a:solidFill>
              </a:rPr>
              <a:t>program activities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C00000"/>
                </a:solidFill>
              </a:rPr>
              <a:t>program administrative requirements </a:t>
            </a:r>
            <a:r>
              <a:rPr lang="en-US" dirty="0" smtClean="0"/>
              <a:t>to </a:t>
            </a:r>
            <a:r>
              <a:rPr lang="en-US" dirty="0">
                <a:solidFill>
                  <a:srgbClr val="C00000"/>
                </a:solidFill>
              </a:rPr>
              <a:t>ensure</a:t>
            </a:r>
            <a:r>
              <a:rPr lang="en-US" dirty="0"/>
              <a:t> </a:t>
            </a:r>
            <a:r>
              <a:rPr lang="en-US" dirty="0"/>
              <a:t>Subrecipients</a:t>
            </a:r>
            <a:r>
              <a:rPr lang="en-US" dirty="0"/>
              <a:t> are in compliance with:</a:t>
            </a:r>
          </a:p>
          <a:p>
            <a:pPr marL="1089025" lvl="2">
              <a:buFont typeface="Wingdings" panose="05000000000000000000" pitchFamily="2" charset="2"/>
              <a:buChar char="Ø"/>
            </a:pPr>
            <a:r>
              <a:rPr lang="en-US" sz="3200" b="1" dirty="0"/>
              <a:t>Federal laws </a:t>
            </a:r>
          </a:p>
          <a:p>
            <a:pPr marL="1089025" lvl="2">
              <a:buFont typeface="Wingdings" panose="05000000000000000000" pitchFamily="2" charset="2"/>
              <a:buChar char="Ø"/>
            </a:pPr>
            <a:r>
              <a:rPr lang="en-US" sz="3200" b="1" dirty="0"/>
              <a:t>Regulations </a:t>
            </a:r>
          </a:p>
          <a:p>
            <a:pPr marL="1089025" lvl="2">
              <a:buFont typeface="Wingdings" panose="05000000000000000000" pitchFamily="2" charset="2"/>
              <a:buChar char="Ø"/>
            </a:pPr>
            <a:r>
              <a:rPr lang="en-US" sz="3200" b="1" dirty="0"/>
              <a:t>Specific program requirements</a:t>
            </a:r>
          </a:p>
          <a:p>
            <a:pPr marL="631825" lvl="2" indent="0">
              <a:buNone/>
            </a:pPr>
            <a:endParaRPr lang="en-US" sz="3200" b="1" dirty="0"/>
          </a:p>
          <a:p>
            <a:pPr marL="0" indent="0" algn="ctr">
              <a:buNone/>
            </a:pPr>
            <a:r>
              <a:rPr lang="en-US" b="1" dirty="0">
                <a:solidFill>
                  <a:srgbClr val="C00000"/>
                </a:solidFill>
              </a:rPr>
              <a:t>2 CFR </a:t>
            </a:r>
            <a:r>
              <a:rPr lang="en-US" b="1" dirty="0" smtClean="0">
                <a:solidFill>
                  <a:srgbClr val="C00000"/>
                </a:solidFill>
              </a:rPr>
              <a:t>200.328</a:t>
            </a:r>
            <a:endParaRPr lang="en-US" b="1" dirty="0">
              <a:solidFill>
                <a:srgbClr val="C0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8590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724797"/>
            <a:ext cx="9144000" cy="944976"/>
          </a:xfrm>
        </p:spPr>
        <p:txBody>
          <a:bodyPr>
            <a:noAutofit/>
          </a:bodyPr>
          <a:lstStyle/>
          <a:p>
            <a:r>
              <a:rPr lang="en-US" sz="3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Insurance Requirements</a:t>
            </a:r>
            <a:endParaRPr lang="en-US" sz="36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881807"/>
            <a:ext cx="9144000" cy="4731028"/>
          </a:xfrm>
        </p:spPr>
        <p:txBody>
          <a:bodyPr>
            <a:normAutofit/>
          </a:bodyPr>
          <a:lstStyle/>
          <a:p>
            <a:pPr lvl="0" algn="l"/>
            <a:r>
              <a:rPr lang="en-US" sz="28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determine if the Subrecipient has obtained and maintained insurance coverage on property in which federal funds were used to repair or replace</a:t>
            </a:r>
            <a:r>
              <a:rPr lang="en-US" sz="2800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0" algn="l"/>
            <a:endParaRPr lang="en-US" sz="2800" i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62013" lvl="1" indent="-457200" algn="l">
              <a:buFont typeface="Wingdings" panose="05000000000000000000" pitchFamily="2" charset="2"/>
              <a:buChar char="ü"/>
            </a:pP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Declaration page for current insurance policy on facility</a:t>
            </a:r>
          </a:p>
          <a:p>
            <a:pPr marL="862013" lvl="1" indent="-457200" algn="l">
              <a:buFont typeface="Wingdings" panose="05000000000000000000" pitchFamily="2" charset="2"/>
              <a:buChar char="ü"/>
            </a:pP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Coverage equals or exceeds amount of disaster assistance</a:t>
            </a:r>
          </a:p>
          <a:p>
            <a:pPr marL="862013" lvl="1" indent="-457200" algn="l">
              <a:buFont typeface="Wingdings" panose="05000000000000000000" pitchFamily="2" charset="2"/>
              <a:buChar char="ü"/>
            </a:pPr>
            <a:endParaRPr lang="en-US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69316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724797"/>
            <a:ext cx="9144000" cy="944976"/>
          </a:xfrm>
        </p:spPr>
        <p:txBody>
          <a:bodyPr>
            <a:noAutofit/>
          </a:bodyPr>
          <a:lstStyle/>
          <a:p>
            <a:r>
              <a:rPr lang="en-US" sz="3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Duplication of Benefits</a:t>
            </a:r>
            <a:endParaRPr lang="en-US" sz="36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881807"/>
            <a:ext cx="9144000" cy="4731028"/>
          </a:xfrm>
        </p:spPr>
        <p:txBody>
          <a:bodyPr>
            <a:normAutofit/>
          </a:bodyPr>
          <a:lstStyle/>
          <a:p>
            <a:pPr lvl="0" algn="l"/>
            <a:r>
              <a:rPr lang="en-US" sz="28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determine the status of duplicated benefits and assess whether proceeds overlap with project </a:t>
            </a:r>
            <a:r>
              <a:rPr lang="en-US" sz="2800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activities</a:t>
            </a:r>
          </a:p>
          <a:p>
            <a:pPr lvl="0" algn="l"/>
            <a:endParaRPr lang="en-US" sz="2800" i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62013" lvl="1" indent="-457200" algn="l">
              <a:buFont typeface="Wingdings" panose="05000000000000000000" pitchFamily="2" charset="2"/>
              <a:buChar char="ü"/>
            </a:pP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Insurance settlements received are accounted for in the project/grant</a:t>
            </a:r>
          </a:p>
          <a:p>
            <a:pPr marL="862013" lvl="1" indent="-457200" algn="l">
              <a:buFont typeface="Wingdings" panose="05000000000000000000" pitchFamily="2" charset="2"/>
              <a:buChar char="ü"/>
            </a:pP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Copy of insurance settlement statements</a:t>
            </a:r>
          </a:p>
          <a:p>
            <a:pPr marL="862013" lvl="1" indent="-457200" algn="l">
              <a:buFont typeface="Wingdings" panose="05000000000000000000" pitchFamily="2" charset="2"/>
              <a:buChar char="ü"/>
            </a:pP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Evidence that settlement check was deposited into SR account</a:t>
            </a:r>
          </a:p>
          <a:p>
            <a:pPr marL="862013" lvl="1" indent="-457200" algn="l">
              <a:buFont typeface="Wingdings" panose="05000000000000000000" pitchFamily="2" charset="2"/>
              <a:buChar char="ü"/>
            </a:pP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Settlement received are segregated from GOHSEP reimbursements</a:t>
            </a:r>
          </a:p>
          <a:p>
            <a:pPr marL="862013" lvl="1" indent="-457200" algn="l">
              <a:buFont typeface="Wingdings" panose="05000000000000000000" pitchFamily="2" charset="2"/>
              <a:buChar char="ü"/>
            </a:pPr>
            <a:endParaRPr lang="en-US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7425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724797"/>
            <a:ext cx="9144000" cy="944976"/>
          </a:xfrm>
        </p:spPr>
        <p:txBody>
          <a:bodyPr>
            <a:noAutofit/>
          </a:bodyPr>
          <a:lstStyle/>
          <a:p>
            <a:r>
              <a:rPr lang="en-US" sz="3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Unique Entity Identifier (UEI)</a:t>
            </a:r>
            <a:endParaRPr lang="en-US" sz="36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4234" y="1923690"/>
            <a:ext cx="7737894" cy="4183812"/>
          </a:xfrm>
        </p:spPr>
        <p:txBody>
          <a:bodyPr>
            <a:normAutofit/>
          </a:bodyPr>
          <a:lstStyle/>
          <a:p>
            <a:pPr lvl="0" algn="l"/>
            <a:r>
              <a:rPr lang="en-US" sz="28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determine if the Subrecipient has an active UEI and are registered on </a:t>
            </a:r>
            <a:r>
              <a:rPr lang="en-US" sz="2800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SAM.gov</a:t>
            </a:r>
          </a:p>
          <a:p>
            <a:pPr lvl="0" algn="l"/>
            <a:endParaRPr lang="en-US" sz="2800" i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62013" lvl="1" indent="-457200" algn="l">
              <a:buFont typeface="Wingdings" panose="05000000000000000000" pitchFamily="2" charset="2"/>
              <a:buChar char="ü"/>
            </a:pP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 have an active UEI number as long as projects/programs are open</a:t>
            </a:r>
          </a:p>
          <a:p>
            <a:pPr marL="1254125" lvl="2" indent="-457200" algn="l">
              <a:buFont typeface="Arial" panose="020B0604020202020204" pitchFamily="34" charset="0"/>
              <a:buChar char="•"/>
            </a:pPr>
            <a:r>
              <a:rPr lang="en-US" sz="20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Formerly required to have a DUNS number, but this has </a:t>
            </a:r>
            <a:r>
              <a:rPr lang="en-US" sz="2000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been </a:t>
            </a:r>
            <a:r>
              <a:rPr lang="en-US" sz="20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replaced with the UEI.</a:t>
            </a:r>
          </a:p>
          <a:p>
            <a:pPr marL="862013" lvl="1" indent="-457200" algn="l">
              <a:buFont typeface="Wingdings" panose="05000000000000000000" pitchFamily="2" charset="2"/>
              <a:buChar char="ü"/>
            </a:pPr>
            <a:endParaRPr lang="en-US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749373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/>
              <a:t>Monitoring Visit Process…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</a:rPr>
              <a:t>Day 1 </a:t>
            </a:r>
            <a:r>
              <a:rPr lang="en-US" dirty="0"/>
              <a:t>– Entrance interview to assess the status of policies/procedures and projects</a:t>
            </a:r>
          </a:p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</a:rPr>
              <a:t>Day 2 </a:t>
            </a:r>
            <a:r>
              <a:rPr lang="en-US" dirty="0"/>
              <a:t>– </a:t>
            </a:r>
            <a:r>
              <a:rPr lang="en-US" dirty="0" smtClean="0"/>
              <a:t>Specialist work independently to </a:t>
            </a:r>
            <a:r>
              <a:rPr lang="en-US" dirty="0"/>
              <a:t>review </a:t>
            </a:r>
            <a:r>
              <a:rPr lang="en-US" dirty="0" smtClean="0"/>
              <a:t> </a:t>
            </a:r>
            <a:r>
              <a:rPr lang="en-US" dirty="0"/>
              <a:t>policies/procedures and project supporting documentation</a:t>
            </a:r>
          </a:p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</a:rPr>
              <a:t>Day 3 </a:t>
            </a:r>
            <a:r>
              <a:rPr lang="en-US" dirty="0"/>
              <a:t>– Exit interview to discuss the determinations, best practices, and recommendations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234260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b="1" dirty="0"/>
              <a:t>After the Monitoring Visit…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/>
              <a:t>subrecipient</a:t>
            </a:r>
            <a:r>
              <a:rPr lang="en-US" dirty="0"/>
              <a:t> will receive a </a:t>
            </a:r>
            <a:r>
              <a:rPr lang="en-US" dirty="0">
                <a:solidFill>
                  <a:srgbClr val="C00000"/>
                </a:solidFill>
              </a:rPr>
              <a:t>determination letter</a:t>
            </a:r>
          </a:p>
          <a:p>
            <a:r>
              <a:rPr lang="en-US" dirty="0"/>
              <a:t>If there are recommendations the </a:t>
            </a:r>
            <a:r>
              <a:rPr lang="en-US" dirty="0"/>
              <a:t>subrecipient</a:t>
            </a:r>
            <a:r>
              <a:rPr lang="en-US" dirty="0"/>
              <a:t> will have </a:t>
            </a:r>
            <a:r>
              <a:rPr lang="en-US" dirty="0">
                <a:solidFill>
                  <a:srgbClr val="C00000"/>
                </a:solidFill>
              </a:rPr>
              <a:t>30 days </a:t>
            </a:r>
            <a:r>
              <a:rPr lang="en-US" dirty="0"/>
              <a:t>to provide a corrective action plan</a:t>
            </a:r>
          </a:p>
          <a:p>
            <a:r>
              <a:rPr lang="en-US" dirty="0"/>
              <a:t>The corrective action plan will be reviewed and </a:t>
            </a:r>
            <a:r>
              <a:rPr lang="en-US" dirty="0">
                <a:solidFill>
                  <a:srgbClr val="C00000"/>
                </a:solidFill>
              </a:rPr>
              <a:t>accepted</a:t>
            </a:r>
            <a:r>
              <a:rPr lang="en-US" dirty="0"/>
              <a:t> or </a:t>
            </a:r>
            <a:r>
              <a:rPr lang="en-US" dirty="0">
                <a:solidFill>
                  <a:srgbClr val="C00000"/>
                </a:solidFill>
              </a:rPr>
              <a:t>not accepted</a:t>
            </a:r>
          </a:p>
          <a:p>
            <a:r>
              <a:rPr lang="en-US" dirty="0"/>
              <a:t>A </a:t>
            </a:r>
            <a:r>
              <a:rPr lang="en-US" dirty="0">
                <a:solidFill>
                  <a:srgbClr val="C00000"/>
                </a:solidFill>
              </a:rPr>
              <a:t>final determination letter </a:t>
            </a:r>
            <a:r>
              <a:rPr lang="en-US" dirty="0"/>
              <a:t>will be issued</a:t>
            </a:r>
          </a:p>
          <a:p>
            <a:r>
              <a:rPr lang="en-US" dirty="0"/>
              <a:t>If the </a:t>
            </a:r>
            <a:r>
              <a:rPr lang="en-US" dirty="0"/>
              <a:t>subrecipient</a:t>
            </a:r>
            <a:r>
              <a:rPr lang="en-US" dirty="0"/>
              <a:t> has </a:t>
            </a:r>
            <a:r>
              <a:rPr lang="en-US" dirty="0">
                <a:solidFill>
                  <a:srgbClr val="C00000"/>
                </a:solidFill>
              </a:rPr>
              <a:t>10 or more recommendations </a:t>
            </a:r>
            <a:r>
              <a:rPr lang="en-US" dirty="0"/>
              <a:t>a follow-up monitoring visit may be conducted within the next fiscal </a:t>
            </a:r>
            <a:r>
              <a:rPr lang="en-US" dirty="0" smtClean="0"/>
              <a:t>year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564971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b="1" dirty="0"/>
              <a:t>In a Successful Monitoring Visit…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Subrecipient:</a:t>
            </a:r>
          </a:p>
          <a:p>
            <a:r>
              <a:rPr lang="en-US" dirty="0"/>
              <a:t>Is </a:t>
            </a:r>
            <a:r>
              <a:rPr lang="en-US" b="1" dirty="0"/>
              <a:t>organized</a:t>
            </a:r>
          </a:p>
          <a:p>
            <a:r>
              <a:rPr lang="en-US" dirty="0"/>
              <a:t>Has </a:t>
            </a:r>
            <a:r>
              <a:rPr lang="en-US" b="1" dirty="0"/>
              <a:t>updated</a:t>
            </a:r>
            <a:r>
              <a:rPr lang="en-US" dirty="0"/>
              <a:t> written policies and procedures</a:t>
            </a:r>
          </a:p>
          <a:p>
            <a:r>
              <a:rPr lang="en-US" b="1" dirty="0"/>
              <a:t>Follows</a:t>
            </a:r>
            <a:r>
              <a:rPr lang="en-US" dirty="0"/>
              <a:t> their policies and procedures</a:t>
            </a:r>
          </a:p>
          <a:p>
            <a:r>
              <a:rPr lang="en-US" dirty="0"/>
              <a:t>Is </a:t>
            </a:r>
            <a:r>
              <a:rPr lang="en-US" b="1" dirty="0"/>
              <a:t>familiar</a:t>
            </a:r>
            <a:r>
              <a:rPr lang="en-US" dirty="0"/>
              <a:t> with program requirements and program </a:t>
            </a:r>
            <a:r>
              <a:rPr lang="en-US" dirty="0" smtClean="0"/>
              <a:t>administrative </a:t>
            </a:r>
            <a:r>
              <a:rPr lang="en-US" dirty="0"/>
              <a:t>requirements</a:t>
            </a:r>
          </a:p>
          <a:p>
            <a:r>
              <a:rPr lang="en-US" b="1" dirty="0"/>
              <a:t>Maintains</a:t>
            </a:r>
            <a:r>
              <a:rPr lang="en-US" dirty="0"/>
              <a:t> required supporting </a:t>
            </a:r>
            <a:r>
              <a:rPr lang="en-US" dirty="0" smtClean="0"/>
              <a:t>documentation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237665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dirty="0">
                <a:solidFill>
                  <a:srgbClr val="C00000"/>
                </a:solidFill>
              </a:rPr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36976079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Subrecipient Monitoring Mission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" indent="0">
              <a:buNone/>
            </a:pPr>
            <a:r>
              <a:rPr lang="en-US" dirty="0" smtClean="0"/>
              <a:t>“The </a:t>
            </a:r>
            <a:r>
              <a:rPr lang="en-US" dirty="0">
                <a:solidFill>
                  <a:srgbClr val="C00000"/>
                </a:solidFill>
              </a:rPr>
              <a:t>mission</a:t>
            </a:r>
            <a:r>
              <a:rPr lang="en-US" dirty="0">
                <a:solidFill>
                  <a:srgbClr val="800000"/>
                </a:solidFill>
              </a:rPr>
              <a:t> </a:t>
            </a:r>
            <a:r>
              <a:rPr lang="en-US" dirty="0"/>
              <a:t>of the Subrecipient Monitoring section is to monitor + assess + assist </a:t>
            </a:r>
            <a:r>
              <a:rPr lang="en-US" dirty="0"/>
              <a:t>Subrecipients</a:t>
            </a:r>
            <a:r>
              <a:rPr lang="en-US" dirty="0"/>
              <a:t> to successfully implement and complete program requirements.”</a:t>
            </a:r>
          </a:p>
        </p:txBody>
      </p:sp>
    </p:spTree>
    <p:extLst>
      <p:ext uri="{BB962C8B-B14F-4D97-AF65-F5344CB8AC3E}">
        <p14:creationId xmlns:p14="http://schemas.microsoft.com/office/powerpoint/2010/main" val="2034488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en-US" dirty="0"/>
              <a:t>Monitoring assists </a:t>
            </a:r>
            <a:r>
              <a:rPr lang="en-US" dirty="0"/>
              <a:t>Subrecipients</a:t>
            </a:r>
            <a:r>
              <a:rPr lang="en-US" dirty="0"/>
              <a:t> by. . 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Helping </a:t>
            </a:r>
            <a:r>
              <a:rPr lang="en-US" b="1" dirty="0">
                <a:solidFill>
                  <a:srgbClr val="C00000"/>
                </a:solidFill>
              </a:rPr>
              <a:t>reduce</a:t>
            </a:r>
            <a:r>
              <a:rPr lang="en-US" dirty="0">
                <a:solidFill>
                  <a:srgbClr val="800000"/>
                </a:solidFill>
              </a:rPr>
              <a:t> </a:t>
            </a:r>
            <a:r>
              <a:rPr lang="en-US" b="1" dirty="0"/>
              <a:t>risk of de-obligation </a:t>
            </a:r>
            <a:r>
              <a:rPr lang="en-US" dirty="0"/>
              <a:t>in current disasters.</a:t>
            </a:r>
            <a:endParaRPr lang="en-US" sz="600" dirty="0"/>
          </a:p>
          <a:p>
            <a:r>
              <a:rPr lang="en-US" dirty="0"/>
              <a:t>Bringing them into </a:t>
            </a:r>
            <a:r>
              <a:rPr lang="en-US" b="1" dirty="0"/>
              <a:t>compliance</a:t>
            </a:r>
            <a:r>
              <a:rPr lang="en-US" dirty="0"/>
              <a:t> so future audits and closeouts are a </a:t>
            </a:r>
            <a:r>
              <a:rPr lang="en-US" b="1" dirty="0">
                <a:solidFill>
                  <a:srgbClr val="C00000"/>
                </a:solidFill>
              </a:rPr>
              <a:t>smooth process</a:t>
            </a:r>
            <a:r>
              <a:rPr lang="en-US" dirty="0"/>
              <a:t>.</a:t>
            </a:r>
          </a:p>
          <a:p>
            <a:r>
              <a:rPr lang="en-US" dirty="0"/>
              <a:t>Helping them to better prepare for future events.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58429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/>
              <a:t>How can </a:t>
            </a:r>
            <a:r>
              <a:rPr lang="en-US" dirty="0"/>
              <a:t>Subrecipients</a:t>
            </a:r>
            <a:r>
              <a:rPr lang="en-US" dirty="0"/>
              <a:t> Assist…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By being knowledgeable of program requirements and program </a:t>
            </a:r>
            <a:r>
              <a:rPr lang="en-US" dirty="0" smtClean="0">
                <a:solidFill>
                  <a:srgbClr val="C00000"/>
                </a:solidFill>
              </a:rPr>
              <a:t>administrative</a:t>
            </a:r>
            <a:r>
              <a:rPr lang="en-US" dirty="0" smtClean="0"/>
              <a:t> </a:t>
            </a:r>
            <a:r>
              <a:rPr lang="en-US" dirty="0"/>
              <a:t>requirements</a:t>
            </a:r>
          </a:p>
          <a:p>
            <a:r>
              <a:rPr lang="en-US" b="1" dirty="0">
                <a:solidFill>
                  <a:srgbClr val="C00000"/>
                </a:solidFill>
              </a:rPr>
              <a:t>Becoming familiar with the 2 CFR and Compliance Supplement 200 Part XI</a:t>
            </a:r>
          </a:p>
          <a:p>
            <a:r>
              <a:rPr lang="en-US" dirty="0"/>
              <a:t>Attending in person and/or online GOHSEP and FEMA trainings</a:t>
            </a:r>
          </a:p>
        </p:txBody>
      </p:sp>
    </p:spTree>
    <p:extLst>
      <p:ext uri="{BB962C8B-B14F-4D97-AF65-F5344CB8AC3E}">
        <p14:creationId xmlns:p14="http://schemas.microsoft.com/office/powerpoint/2010/main" val="37412135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5943" y="1037230"/>
            <a:ext cx="8699863" cy="653459"/>
          </a:xfrm>
        </p:spPr>
        <p:txBody>
          <a:bodyPr>
            <a:normAutofit/>
          </a:bodyPr>
          <a:lstStyle/>
          <a:p>
            <a:pPr algn="r"/>
            <a:r>
              <a:rPr lang="en-US" sz="2800" b="1" dirty="0"/>
              <a:t>How can </a:t>
            </a:r>
            <a:r>
              <a:rPr lang="en-US" sz="2800" b="1" dirty="0"/>
              <a:t>Subrecipients</a:t>
            </a:r>
            <a:r>
              <a:rPr lang="en-US" sz="2800" b="1" dirty="0"/>
              <a:t> Prepare for a Monitoring Visit…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Ensure that your agency operating policies and procedures are current and </a:t>
            </a:r>
            <a:r>
              <a:rPr lang="en-US" dirty="0">
                <a:solidFill>
                  <a:srgbClr val="C00000"/>
                </a:solidFill>
              </a:rPr>
              <a:t>in compliance with program </a:t>
            </a:r>
            <a:r>
              <a:rPr lang="en-US" dirty="0" smtClean="0">
                <a:solidFill>
                  <a:srgbClr val="C00000"/>
                </a:solidFill>
              </a:rPr>
              <a:t>administrative </a:t>
            </a:r>
            <a:r>
              <a:rPr lang="en-US" dirty="0">
                <a:solidFill>
                  <a:srgbClr val="C00000"/>
                </a:solidFill>
              </a:rPr>
              <a:t>requirements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Ensure that your agency </a:t>
            </a:r>
            <a:r>
              <a:rPr lang="en-US" dirty="0">
                <a:solidFill>
                  <a:srgbClr val="C00000"/>
                </a:solidFill>
              </a:rPr>
              <a:t>has adequate segregation of duties</a:t>
            </a:r>
            <a:r>
              <a:rPr lang="en-US" dirty="0"/>
              <a:t> within business practices.</a:t>
            </a:r>
          </a:p>
          <a:p>
            <a:pPr lvl="1"/>
            <a:r>
              <a:rPr lang="en-US" dirty="0"/>
              <a:t>Ensure your program files and supporting documentation are </a:t>
            </a:r>
            <a:r>
              <a:rPr lang="en-US" dirty="0">
                <a:solidFill>
                  <a:srgbClr val="C00000"/>
                </a:solidFill>
              </a:rPr>
              <a:t>in a centralized location and readily available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84357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691" y="1037230"/>
            <a:ext cx="8752115" cy="653459"/>
          </a:xfrm>
        </p:spPr>
        <p:txBody>
          <a:bodyPr>
            <a:normAutofit/>
          </a:bodyPr>
          <a:lstStyle/>
          <a:p>
            <a:pPr algn="r"/>
            <a:r>
              <a:rPr lang="en-US" sz="2800" b="1" dirty="0"/>
              <a:t>How can </a:t>
            </a:r>
            <a:r>
              <a:rPr lang="en-US" sz="2800" b="1" dirty="0"/>
              <a:t>Subrecipients</a:t>
            </a:r>
            <a:r>
              <a:rPr lang="en-US" sz="2800" b="1" dirty="0"/>
              <a:t> Prepare for a Monitoring Visit…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Carefully review the </a:t>
            </a:r>
            <a:r>
              <a:rPr lang="en-US" dirty="0" smtClean="0">
                <a:solidFill>
                  <a:srgbClr val="C00000"/>
                </a:solidFill>
              </a:rPr>
              <a:t>Monitoring </a:t>
            </a:r>
            <a:r>
              <a:rPr lang="en-US" dirty="0">
                <a:solidFill>
                  <a:srgbClr val="C00000"/>
                </a:solidFill>
              </a:rPr>
              <a:t>Visit </a:t>
            </a:r>
            <a:r>
              <a:rPr lang="en-US" dirty="0" smtClean="0">
                <a:solidFill>
                  <a:srgbClr val="C00000"/>
                </a:solidFill>
              </a:rPr>
              <a:t>Announcement </a:t>
            </a:r>
            <a:r>
              <a:rPr lang="en-US" dirty="0">
                <a:solidFill>
                  <a:srgbClr val="C00000"/>
                </a:solidFill>
              </a:rPr>
              <a:t>Letter in it’s </a:t>
            </a:r>
            <a:r>
              <a:rPr lang="en-US" dirty="0" smtClean="0">
                <a:solidFill>
                  <a:srgbClr val="C00000"/>
                </a:solidFill>
              </a:rPr>
              <a:t>entirety</a:t>
            </a:r>
          </a:p>
          <a:p>
            <a:r>
              <a:rPr lang="en-US" dirty="0" smtClean="0"/>
              <a:t>Have the project files being sampled available</a:t>
            </a:r>
            <a:endParaRPr lang="en-US" dirty="0"/>
          </a:p>
          <a:p>
            <a:r>
              <a:rPr lang="en-US" dirty="0"/>
              <a:t>Gather the requested documentation</a:t>
            </a:r>
          </a:p>
          <a:p>
            <a:r>
              <a:rPr lang="en-US" dirty="0"/>
              <a:t>Be prepared to attend the monitoring visit via Zoom Conference or in person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07118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5131" y="1037230"/>
            <a:ext cx="8595360" cy="653459"/>
          </a:xfrm>
        </p:spPr>
        <p:txBody>
          <a:bodyPr>
            <a:normAutofit/>
          </a:bodyPr>
          <a:lstStyle/>
          <a:p>
            <a:pPr algn="r"/>
            <a:r>
              <a:rPr lang="en-US" sz="2800" b="1" dirty="0"/>
              <a:t>How can </a:t>
            </a:r>
            <a:r>
              <a:rPr lang="en-US" sz="2800" b="1" dirty="0"/>
              <a:t>Subrecipients</a:t>
            </a:r>
            <a:r>
              <a:rPr lang="en-US" sz="2800" b="1" dirty="0"/>
              <a:t> Prepare for a Monitoring Visit…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3800" dirty="0"/>
              <a:t>Be prepared to discuss and demonstrate the following: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dirty="0"/>
              <a:t>Be prepared to discuss and demonstrate the following:</a:t>
            </a:r>
          </a:p>
          <a:p>
            <a:pPr marL="747713" lvl="1" indent="-342900">
              <a:lnSpc>
                <a:spcPct val="110000"/>
              </a:lnSpc>
              <a:spcBef>
                <a:spcPts val="0"/>
              </a:spcBef>
              <a:buFont typeface="+mj-lt"/>
              <a:buAutoNum type="alphaUcPeriod"/>
            </a:pPr>
            <a:r>
              <a:rPr lang="en-US" sz="2000" b="1" dirty="0">
                <a:solidFill>
                  <a:srgbClr val="C00000"/>
                </a:solidFill>
              </a:rPr>
              <a:t>General Control Environment </a:t>
            </a:r>
            <a:r>
              <a:rPr lang="en-US" sz="2000" dirty="0"/>
              <a:t>– to assess organizational structure and assignment of authority</a:t>
            </a:r>
          </a:p>
          <a:p>
            <a:pPr marL="747713" lvl="1" indent="-342900">
              <a:lnSpc>
                <a:spcPct val="110000"/>
              </a:lnSpc>
              <a:spcBef>
                <a:spcPts val="0"/>
              </a:spcBef>
              <a:buFont typeface="+mj-lt"/>
              <a:buAutoNum type="alphaUcPeriod"/>
            </a:pPr>
            <a:r>
              <a:rPr lang="en-US" sz="2000" b="1" dirty="0">
                <a:solidFill>
                  <a:srgbClr val="C00000"/>
                </a:solidFill>
              </a:rPr>
              <a:t>Expenditures</a:t>
            </a:r>
            <a:r>
              <a:rPr lang="en-US" sz="2000" dirty="0">
                <a:solidFill>
                  <a:srgbClr val="C00000"/>
                </a:solidFill>
              </a:rPr>
              <a:t> </a:t>
            </a:r>
            <a:r>
              <a:rPr lang="en-US" sz="2000" dirty="0"/>
              <a:t>– to assess the expenditure approval process</a:t>
            </a:r>
          </a:p>
          <a:p>
            <a:pPr marL="747713" lvl="1" indent="-342900">
              <a:lnSpc>
                <a:spcPct val="110000"/>
              </a:lnSpc>
              <a:spcBef>
                <a:spcPts val="0"/>
              </a:spcBef>
              <a:buFont typeface="+mj-lt"/>
              <a:buAutoNum type="alphaUcPeriod"/>
            </a:pPr>
            <a:r>
              <a:rPr lang="en-US" sz="2000" b="1" dirty="0">
                <a:solidFill>
                  <a:srgbClr val="C00000"/>
                </a:solidFill>
              </a:rPr>
              <a:t>Accounting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/>
              <a:t>– to assess the accounting system</a:t>
            </a:r>
          </a:p>
          <a:p>
            <a:pPr marL="747713" lvl="1" indent="-342900">
              <a:lnSpc>
                <a:spcPct val="110000"/>
              </a:lnSpc>
              <a:spcBef>
                <a:spcPts val="0"/>
              </a:spcBef>
              <a:buFont typeface="+mj-lt"/>
              <a:buAutoNum type="alphaUcPeriod"/>
            </a:pPr>
            <a:r>
              <a:rPr lang="en-US" sz="2000" b="1" dirty="0">
                <a:solidFill>
                  <a:srgbClr val="C00000"/>
                </a:solidFill>
              </a:rPr>
              <a:t>Reporting and Project Progression </a:t>
            </a:r>
            <a:r>
              <a:rPr lang="en-US" sz="2000" dirty="0"/>
              <a:t>– to review the accuracy of the project status</a:t>
            </a:r>
          </a:p>
          <a:p>
            <a:pPr marL="747713" lvl="1" indent="-342900">
              <a:lnSpc>
                <a:spcPct val="110000"/>
              </a:lnSpc>
              <a:spcBef>
                <a:spcPts val="0"/>
              </a:spcBef>
              <a:buFont typeface="+mj-lt"/>
              <a:buAutoNum type="alphaUcPeriod"/>
            </a:pPr>
            <a:r>
              <a:rPr lang="en-US" sz="2000" b="1" dirty="0">
                <a:solidFill>
                  <a:srgbClr val="C00000"/>
                </a:solidFill>
              </a:rPr>
              <a:t>Equipment and Inventory </a:t>
            </a:r>
            <a:r>
              <a:rPr lang="en-US" sz="2000" dirty="0"/>
              <a:t>– to determine if controls are in place to protect assets</a:t>
            </a:r>
          </a:p>
          <a:p>
            <a:pPr marL="747713" lvl="1" indent="-342900">
              <a:lnSpc>
                <a:spcPct val="110000"/>
              </a:lnSpc>
              <a:spcBef>
                <a:spcPts val="0"/>
              </a:spcBef>
              <a:buFont typeface="+mj-lt"/>
              <a:buAutoNum type="alphaUcPeriod"/>
            </a:pPr>
            <a:r>
              <a:rPr lang="en-US" sz="2000" b="1" dirty="0">
                <a:solidFill>
                  <a:srgbClr val="C00000"/>
                </a:solidFill>
              </a:rPr>
              <a:t>Force Account Labor </a:t>
            </a:r>
            <a:r>
              <a:rPr lang="en-US" sz="2000" dirty="0"/>
              <a:t>– to ensure the costs are accounted for and segregated from non project costs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18215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875104" cy="454646"/>
          </a:xfrm>
        </p:spPr>
        <p:txBody>
          <a:bodyPr>
            <a:normAutofit fontScale="90000"/>
          </a:bodyPr>
          <a:lstStyle/>
          <a:p>
            <a:r>
              <a:rPr lang="en-US" sz="2800" b="1" dirty="0"/>
              <a:t>How can </a:t>
            </a:r>
            <a:r>
              <a:rPr lang="en-US" sz="2800" b="1" dirty="0"/>
              <a:t>Subrecipients</a:t>
            </a:r>
            <a:r>
              <a:rPr lang="en-US" sz="2800" b="1" dirty="0"/>
              <a:t> Prepare for a Monitoring Visit…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709530"/>
            <a:ext cx="7981122" cy="4214192"/>
          </a:xfrm>
        </p:spPr>
        <p:txBody>
          <a:bodyPr/>
          <a:lstStyle/>
          <a:p>
            <a:pPr marL="747713" lvl="1" indent="-342900" algn="l">
              <a:lnSpc>
                <a:spcPct val="110000"/>
              </a:lnSpc>
              <a:spcBef>
                <a:spcPts val="0"/>
              </a:spcBef>
              <a:buFont typeface="+mj-lt"/>
              <a:buAutoNum type="alphaUcPeriod" startAt="6"/>
            </a:pPr>
            <a:r>
              <a:rPr lang="en-US" sz="1900" b="1" dirty="0">
                <a:solidFill>
                  <a:srgbClr val="C00000"/>
                </a:solidFill>
                <a:cs typeface="Arial" panose="020B0604020202020204" pitchFamily="34" charset="0"/>
              </a:rPr>
              <a:t>Procurement and Contracts </a:t>
            </a:r>
            <a:r>
              <a:rPr lang="en-US" sz="1900" dirty="0">
                <a:cs typeface="Arial" panose="020B0604020202020204" pitchFamily="34" charset="0"/>
              </a:rPr>
              <a:t>– to provide assurance that transactions are conducted using open competition</a:t>
            </a:r>
          </a:p>
          <a:p>
            <a:pPr marL="747713" lvl="1" indent="-342900" algn="l">
              <a:lnSpc>
                <a:spcPct val="110000"/>
              </a:lnSpc>
              <a:spcBef>
                <a:spcPts val="0"/>
              </a:spcBef>
              <a:buFont typeface="+mj-lt"/>
              <a:buAutoNum type="alphaUcPeriod" startAt="6"/>
            </a:pPr>
            <a:r>
              <a:rPr lang="en-US" sz="1900" b="1" dirty="0">
                <a:solidFill>
                  <a:srgbClr val="C00000"/>
                </a:solidFill>
                <a:cs typeface="Arial" panose="020B0604020202020204" pitchFamily="34" charset="0"/>
              </a:rPr>
              <a:t>Sub-grantee Monitoring</a:t>
            </a:r>
            <a:r>
              <a:rPr lang="en-US" sz="1900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sz="1900" dirty="0">
                <a:cs typeface="Arial" panose="020B0604020202020204" pitchFamily="34" charset="0"/>
              </a:rPr>
              <a:t>– to determine if the </a:t>
            </a:r>
            <a:r>
              <a:rPr lang="en-US" sz="1900" dirty="0">
                <a:cs typeface="Arial" panose="020B0604020202020204" pitchFamily="34" charset="0"/>
              </a:rPr>
              <a:t>subrecipient</a:t>
            </a:r>
            <a:r>
              <a:rPr lang="en-US" sz="1900" dirty="0">
                <a:cs typeface="Arial" panose="020B0604020202020204" pitchFamily="34" charset="0"/>
              </a:rPr>
              <a:t> monitors its sub-grantees, if applicable</a:t>
            </a:r>
          </a:p>
          <a:p>
            <a:pPr marL="747713" lvl="1" indent="-342900" algn="l">
              <a:lnSpc>
                <a:spcPct val="110000"/>
              </a:lnSpc>
              <a:spcBef>
                <a:spcPts val="0"/>
              </a:spcBef>
              <a:buFont typeface="+mj-lt"/>
              <a:buAutoNum type="alphaUcPeriod" startAt="6"/>
            </a:pPr>
            <a:r>
              <a:rPr lang="en-US" sz="1900" b="1" dirty="0">
                <a:solidFill>
                  <a:srgbClr val="C00000"/>
                </a:solidFill>
                <a:cs typeface="Arial" panose="020B0604020202020204" pitchFamily="34" charset="0"/>
              </a:rPr>
              <a:t>Records Retention </a:t>
            </a:r>
            <a:r>
              <a:rPr lang="en-US" sz="1900" dirty="0">
                <a:cs typeface="Arial" panose="020B0604020202020204" pitchFamily="34" charset="0"/>
              </a:rPr>
              <a:t>– to determine if program documentation is retained in accordance with federal requirements</a:t>
            </a:r>
          </a:p>
          <a:p>
            <a:pPr marL="747713" lvl="1" indent="-342900" algn="l">
              <a:lnSpc>
                <a:spcPct val="110000"/>
              </a:lnSpc>
              <a:spcBef>
                <a:spcPts val="0"/>
              </a:spcBef>
              <a:buFont typeface="+mj-lt"/>
              <a:buAutoNum type="alphaUcPeriod" startAt="6"/>
            </a:pPr>
            <a:r>
              <a:rPr lang="en-US" sz="1900" b="1" dirty="0">
                <a:solidFill>
                  <a:srgbClr val="C00000"/>
                </a:solidFill>
                <a:cs typeface="Arial" panose="020B0604020202020204" pitchFamily="34" charset="0"/>
              </a:rPr>
              <a:t>Insurance</a:t>
            </a:r>
            <a:r>
              <a:rPr lang="en-US" sz="1900" dirty="0">
                <a:cs typeface="Arial" panose="020B0604020202020204" pitchFamily="34" charset="0"/>
              </a:rPr>
              <a:t> – to determine the status of insurance proceeds and assess if they overlap with GOHSEP funds</a:t>
            </a:r>
          </a:p>
          <a:p>
            <a:pPr marL="747713" lvl="1" indent="-342900" algn="l">
              <a:lnSpc>
                <a:spcPct val="110000"/>
              </a:lnSpc>
              <a:spcBef>
                <a:spcPts val="0"/>
              </a:spcBef>
              <a:buFont typeface="+mj-lt"/>
              <a:buAutoNum type="alphaUcPeriod" startAt="6"/>
            </a:pPr>
            <a:r>
              <a:rPr lang="en-US" sz="1900" b="1" dirty="0">
                <a:solidFill>
                  <a:srgbClr val="C00000"/>
                </a:solidFill>
                <a:cs typeface="Arial" panose="020B0604020202020204" pitchFamily="34" charset="0"/>
              </a:rPr>
              <a:t>Duplication of Benefits </a:t>
            </a:r>
            <a:r>
              <a:rPr lang="en-US" sz="1900" dirty="0">
                <a:cs typeface="Arial" panose="020B0604020202020204" pitchFamily="34" charset="0"/>
              </a:rPr>
              <a:t>– to determine if benefits received overlap with GOHSEP funds</a:t>
            </a:r>
          </a:p>
          <a:p>
            <a:pPr marL="747713" lvl="1" indent="-342900" algn="l">
              <a:lnSpc>
                <a:spcPct val="110000"/>
              </a:lnSpc>
              <a:spcBef>
                <a:spcPts val="0"/>
              </a:spcBef>
              <a:buFont typeface="+mj-lt"/>
              <a:buAutoNum type="alphaUcPeriod" startAt="6"/>
            </a:pPr>
            <a:r>
              <a:rPr lang="en-US" sz="1900" b="1" dirty="0" smtClean="0">
                <a:solidFill>
                  <a:srgbClr val="C00000"/>
                </a:solidFill>
                <a:cs typeface="Arial" panose="020B0604020202020204" pitchFamily="34" charset="0"/>
              </a:rPr>
              <a:t>UEI </a:t>
            </a:r>
            <a:r>
              <a:rPr lang="en-US" sz="1900" b="1" dirty="0">
                <a:solidFill>
                  <a:srgbClr val="C00000"/>
                </a:solidFill>
                <a:cs typeface="Arial" panose="020B0604020202020204" pitchFamily="34" charset="0"/>
              </a:rPr>
              <a:t>Registration </a:t>
            </a:r>
            <a:r>
              <a:rPr lang="en-US" sz="1900" dirty="0">
                <a:cs typeface="Arial" panose="020B0604020202020204" pitchFamily="34" charset="0"/>
              </a:rPr>
              <a:t>– to determine if the </a:t>
            </a:r>
            <a:r>
              <a:rPr lang="en-US" sz="1900" dirty="0" smtClean="0">
                <a:cs typeface="Arial" panose="020B0604020202020204" pitchFamily="34" charset="0"/>
              </a:rPr>
              <a:t>Unique Entity Identifier is </a:t>
            </a:r>
            <a:r>
              <a:rPr lang="en-US" sz="1900" dirty="0">
                <a:cs typeface="Arial" panose="020B0604020202020204" pitchFamily="34" charset="0"/>
              </a:rPr>
              <a:t>active and registered at SAM.gov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34552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E2DF0ED0D5B824D873BA6E429C64B3D" ma:contentTypeVersion="43" ma:contentTypeDescription="Create a new document." ma:contentTypeScope="" ma:versionID="7114d3c0f7376cfe1badd627c53fe9ed">
  <xsd:schema xmlns:xsd="http://www.w3.org/2001/XMLSchema" xmlns:xs="http://www.w3.org/2001/XMLSchema" xmlns:p="http://schemas.microsoft.com/office/2006/metadata/properties" xmlns:ns1="http://schemas.microsoft.com/sharepoint/v3" xmlns:ns2="ee1c7dd8-9dd4-4015-bbdc-84914dd5ff80" targetNamespace="http://schemas.microsoft.com/office/2006/metadata/properties" ma:root="true" ma:fieldsID="5a81f30bd051fed60b8db9722fca551c" ns1:_="" ns2:_="">
    <xsd:import namespace="http://schemas.microsoft.com/sharepoint/v3"/>
    <xsd:import namespace="ee1c7dd8-9dd4-4015-bbdc-84914dd5ff80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e1c7dd8-9dd4-4015-bbdc-84914dd5ff80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/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B39DBA4E-D9F2-470B-8F60-4CF78B03AE3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ee1c7dd8-9dd4-4015-bbdc-84914dd5ff8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1EF0A54-3BFE-4F93-8602-4048CCA61E0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EFC8841-7146-498C-8E4E-8BB9AAB68159}">
  <ds:schemaRefs>
    <ds:schemaRef ds:uri="http://purl.org/dc/elements/1.1/"/>
    <ds:schemaRef ds:uri="http://schemas.microsoft.com/office/2006/metadata/properties"/>
    <ds:schemaRef ds:uri="http://schemas.microsoft.com/sharepoint/v3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ee1c7dd8-9dd4-4015-bbdc-84914dd5ff80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37920</TotalTime>
  <Words>1298</Words>
  <Application>Microsoft Office PowerPoint</Application>
  <PresentationFormat>On-screen Show (4:3)</PresentationFormat>
  <Paragraphs>151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Arial</vt:lpstr>
      <vt:lpstr>Calibri</vt:lpstr>
      <vt:lpstr>Calibri Light</vt:lpstr>
      <vt:lpstr>Wingdings</vt:lpstr>
      <vt:lpstr>Office Theme</vt:lpstr>
      <vt:lpstr>Subrecipient Monitoring Preparation</vt:lpstr>
      <vt:lpstr>Federal regulations . . .</vt:lpstr>
      <vt:lpstr>Subrecipient Monitoring Mission</vt:lpstr>
      <vt:lpstr>Monitoring assists Subrecipients by. . .</vt:lpstr>
      <vt:lpstr>How can Subrecipients Assist…</vt:lpstr>
      <vt:lpstr>How can Subrecipients Prepare for a Monitoring Visit…</vt:lpstr>
      <vt:lpstr>How can Subrecipients Prepare for a Monitoring Visit…</vt:lpstr>
      <vt:lpstr>How can Subrecipients Prepare for a Monitoring Visit…</vt:lpstr>
      <vt:lpstr>How can Subrecipients Prepare for a Monitoring Visit…</vt:lpstr>
      <vt:lpstr>General Control Environment</vt:lpstr>
      <vt:lpstr>Expenditures</vt:lpstr>
      <vt:lpstr>Accounting</vt:lpstr>
      <vt:lpstr>Reporting and Project Progression</vt:lpstr>
      <vt:lpstr>Equipment and Inventory</vt:lpstr>
      <vt:lpstr>   Force Account Labor and Admin Costs </vt:lpstr>
      <vt:lpstr>   Procurement and Contracts</vt:lpstr>
      <vt:lpstr>   Procurement and Contracts</vt:lpstr>
      <vt:lpstr>   Subrecipient Monitoring</vt:lpstr>
      <vt:lpstr>   Record Retention</vt:lpstr>
      <vt:lpstr>   Insurance Requirements</vt:lpstr>
      <vt:lpstr>   Duplication of Benefits</vt:lpstr>
      <vt:lpstr>   Unique Entity Identifier (UEI)</vt:lpstr>
      <vt:lpstr>Monitoring Visit Process…</vt:lpstr>
      <vt:lpstr>After the Monitoring Visit…</vt:lpstr>
      <vt:lpstr>In a Successful Monitoring Visit…</vt:lpstr>
      <vt:lpstr>PowerPoint Presentation</vt:lpstr>
    </vt:vector>
  </TitlesOfParts>
  <Company>State of Louisiana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Burr</dc:creator>
  <cp:lastModifiedBy>Donna White-Barnes</cp:lastModifiedBy>
  <cp:revision>326</cp:revision>
  <dcterms:created xsi:type="dcterms:W3CDTF">2022-03-02T15:55:04Z</dcterms:created>
  <dcterms:modified xsi:type="dcterms:W3CDTF">2025-07-15T12:27:40Z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0x010100AE2DF0ED0D5B824D873BA6E429C64B3D</vt:lpwstr>
  </property>
</Properties>
</file>