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47" r:id="rId2"/>
    <p:sldId id="300" r:id="rId3"/>
    <p:sldId id="298" r:id="rId4"/>
    <p:sldId id="297" r:id="rId5"/>
    <p:sldId id="301" r:id="rId6"/>
    <p:sldId id="302" r:id="rId7"/>
    <p:sldId id="293" r:id="rId8"/>
    <p:sldId id="304" r:id="rId9"/>
    <p:sldId id="303" r:id="rId10"/>
    <p:sldId id="351" r:id="rId11"/>
    <p:sldId id="374" r:id="rId12"/>
    <p:sldId id="273" r:id="rId13"/>
    <p:sldId id="306" r:id="rId14"/>
    <p:sldId id="352" r:id="rId15"/>
    <p:sldId id="307" r:id="rId16"/>
    <p:sldId id="348" r:id="rId17"/>
    <p:sldId id="308" r:id="rId18"/>
    <p:sldId id="275" r:id="rId19"/>
    <p:sldId id="354" r:id="rId20"/>
    <p:sldId id="277" r:id="rId21"/>
    <p:sldId id="278" r:id="rId22"/>
    <p:sldId id="274" r:id="rId23"/>
    <p:sldId id="355" r:id="rId24"/>
    <p:sldId id="287" r:id="rId25"/>
    <p:sldId id="364" r:id="rId26"/>
    <p:sldId id="367" r:id="rId27"/>
    <p:sldId id="283" r:id="rId28"/>
    <p:sldId id="363" r:id="rId29"/>
    <p:sldId id="372" r:id="rId30"/>
    <p:sldId id="309" r:id="rId31"/>
    <p:sldId id="375" r:id="rId32"/>
    <p:sldId id="263" r:id="rId33"/>
    <p:sldId id="349" r:id="rId34"/>
    <p:sldId id="264" r:id="rId35"/>
    <p:sldId id="357" r:id="rId36"/>
    <p:sldId id="310" r:id="rId37"/>
    <p:sldId id="315" r:id="rId38"/>
    <p:sldId id="334" r:id="rId39"/>
    <p:sldId id="262" r:id="rId40"/>
    <p:sldId id="269" r:id="rId41"/>
    <p:sldId id="270" r:id="rId42"/>
    <p:sldId id="358" r:id="rId43"/>
    <p:sldId id="272" r:id="rId44"/>
    <p:sldId id="370" r:id="rId45"/>
    <p:sldId id="360" r:id="rId46"/>
    <p:sldId id="335" r:id="rId47"/>
    <p:sldId id="294" r:id="rId48"/>
    <p:sldId id="284" r:id="rId49"/>
    <p:sldId id="285" r:id="rId50"/>
    <p:sldId id="320" r:id="rId51"/>
    <p:sldId id="321" r:id="rId52"/>
    <p:sldId id="322" r:id="rId53"/>
    <p:sldId id="295" r:id="rId54"/>
    <p:sldId id="337" r:id="rId55"/>
    <p:sldId id="339" r:id="rId56"/>
    <p:sldId id="361" r:id="rId57"/>
    <p:sldId id="371" r:id="rId58"/>
    <p:sldId id="376" r:id="rId59"/>
    <p:sldId id="325" r:id="rId60"/>
    <p:sldId id="326" r:id="rId61"/>
    <p:sldId id="362" r:id="rId62"/>
    <p:sldId id="341" r:id="rId63"/>
    <p:sldId id="344" r:id="rId64"/>
    <p:sldId id="327" r:id="rId65"/>
    <p:sldId id="290" r:id="rId66"/>
    <p:sldId id="350" r:id="rId67"/>
    <p:sldId id="291" r:id="rId68"/>
    <p:sldId id="343" r:id="rId69"/>
    <p:sldId id="323" r:id="rId70"/>
    <p:sldId id="368" r:id="rId71"/>
    <p:sldId id="369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92768A4-3169-4E35-9A25-01E6D162A116}">
          <p14:sldIdLst>
            <p14:sldId id="347"/>
            <p14:sldId id="300"/>
            <p14:sldId id="298"/>
            <p14:sldId id="297"/>
            <p14:sldId id="301"/>
            <p14:sldId id="302"/>
            <p14:sldId id="293"/>
            <p14:sldId id="304"/>
            <p14:sldId id="303"/>
            <p14:sldId id="351"/>
          </p14:sldIdLst>
        </p14:section>
        <p14:section name="Quarterly Reports" id="{D6F805AB-29C2-474D-AA0B-6024E66EFBDE}">
          <p14:sldIdLst>
            <p14:sldId id="374"/>
            <p14:sldId id="273"/>
            <p14:sldId id="306"/>
            <p14:sldId id="352"/>
            <p14:sldId id="307"/>
            <p14:sldId id="348"/>
            <p14:sldId id="308"/>
            <p14:sldId id="275"/>
            <p14:sldId id="354"/>
            <p14:sldId id="277"/>
            <p14:sldId id="278"/>
            <p14:sldId id="274"/>
            <p14:sldId id="355"/>
            <p14:sldId id="287"/>
            <p14:sldId id="364"/>
            <p14:sldId id="367"/>
            <p14:sldId id="283"/>
            <p14:sldId id="363"/>
            <p14:sldId id="372"/>
            <p14:sldId id="309"/>
          </p14:sldIdLst>
        </p14:section>
        <p14:section name="Time Extensions" id="{EE5960C8-18B1-4440-AFFD-5002FA084CC3}">
          <p14:sldIdLst>
            <p14:sldId id="375"/>
            <p14:sldId id="263"/>
            <p14:sldId id="349"/>
            <p14:sldId id="264"/>
            <p14:sldId id="357"/>
            <p14:sldId id="310"/>
            <p14:sldId id="315"/>
            <p14:sldId id="334"/>
            <p14:sldId id="262"/>
            <p14:sldId id="269"/>
            <p14:sldId id="270"/>
            <p14:sldId id="358"/>
            <p14:sldId id="272"/>
            <p14:sldId id="370"/>
            <p14:sldId id="360"/>
            <p14:sldId id="335"/>
            <p14:sldId id="294"/>
            <p14:sldId id="284"/>
            <p14:sldId id="285"/>
            <p14:sldId id="320"/>
            <p14:sldId id="321"/>
            <p14:sldId id="322"/>
            <p14:sldId id="295"/>
            <p14:sldId id="337"/>
            <p14:sldId id="339"/>
            <p14:sldId id="361"/>
            <p14:sldId id="371"/>
          </p14:sldIdLst>
        </p14:section>
        <p14:section name="Backlog" id="{B8CA828E-B9F9-41F0-BCC5-959E671B554E}">
          <p14:sldIdLst>
            <p14:sldId id="376"/>
            <p14:sldId id="325"/>
            <p14:sldId id="326"/>
            <p14:sldId id="362"/>
            <p14:sldId id="341"/>
            <p14:sldId id="344"/>
            <p14:sldId id="327"/>
            <p14:sldId id="290"/>
            <p14:sldId id="350"/>
            <p14:sldId id="291"/>
            <p14:sldId id="343"/>
          </p14:sldIdLst>
        </p14:section>
        <p14:section name="Conclusion" id="{AE952FED-18C0-4CFE-B554-0B0C79614742}">
          <p14:sldIdLst>
            <p14:sldId id="323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lo, Joseph" initials="GJ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02"/>
    <a:srgbClr val="E00202"/>
    <a:srgbClr val="595959"/>
    <a:srgbClr val="FFFF00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68226" autoAdjust="0"/>
  </p:normalViewPr>
  <p:slideViewPr>
    <p:cSldViewPr snapToGrid="0" snapToObjects="1">
      <p:cViewPr varScale="1">
        <p:scale>
          <a:sx n="73" d="100"/>
          <a:sy n="73" d="100"/>
        </p:scale>
        <p:origin x="-1096" y="-104"/>
      </p:cViewPr>
      <p:guideLst>
        <p:guide orient="horz" pos="1862"/>
        <p:guide pos="5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36" d="100"/>
          <a:sy n="36" d="100"/>
        </p:scale>
        <p:origin x="149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commentAuthors" Target="commentAuthors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5T08:31:05.065" idx="8">
    <p:pos x="10" y="10"/>
    <p:text>https://www.fema.gov/public-assistance-local-state-tribal-and-non-profit/public-assistance-guide-4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5T08:31:16.080" idx="9">
    <p:pos x="-791" y="10"/>
    <p:text>https://www.fema.gov/public-assistance-local-state-tribal-and-non-profit/public-assistance-guide-4</p:text>
    <p:extLst mod="1"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4T16:21:57.611" idx="7">
    <p:pos x="10" y="10"/>
    <p:text>Picture of people looking at papers or contruction OR picture of finger with string around it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04T16:21:57.611" idx="12">
    <p:pos x="10" y="10"/>
    <p:text>Picture of people looking at papers or contruction OR picture of finger with string around it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DD843-4872-421C-90B2-FA14F2D7C6FC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EACB7-086A-4447-90BF-3A9555E93A4B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Before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5416814-B379-4857-989A-8E218E415174}" type="parTrans" cxnId="{C4E70FEA-AE5A-4600-9BF7-24C809249933}">
      <dgm:prSet/>
      <dgm:spPr/>
      <dgm:t>
        <a:bodyPr/>
        <a:lstStyle/>
        <a:p>
          <a:endParaRPr lang="en-US"/>
        </a:p>
      </dgm:t>
    </dgm:pt>
    <dgm:pt modelId="{97A81033-24CE-4125-BE92-DBFDCE5F988D}" type="sibTrans" cxnId="{C4E70FEA-AE5A-4600-9BF7-24C809249933}">
      <dgm:prSet/>
      <dgm:spPr/>
      <dgm:t>
        <a:bodyPr/>
        <a:lstStyle/>
        <a:p>
          <a:endParaRPr lang="en-US"/>
        </a:p>
      </dgm:t>
    </dgm:pt>
    <dgm:pt modelId="{6CD1EDEB-8D41-4EBA-B904-8231A51A2253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During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941FC74-A8E5-4724-A45E-D44DE836CC5C}" type="parTrans" cxnId="{567E864D-ED1E-443C-8CFB-0AAA57271D3F}">
      <dgm:prSet/>
      <dgm:spPr/>
      <dgm:t>
        <a:bodyPr/>
        <a:lstStyle/>
        <a:p>
          <a:endParaRPr lang="en-US"/>
        </a:p>
      </dgm:t>
    </dgm:pt>
    <dgm:pt modelId="{97C4FE09-8A75-4545-A91B-8BEB60B9E190}" type="sibTrans" cxnId="{567E864D-ED1E-443C-8CFB-0AAA57271D3F}">
      <dgm:prSet/>
      <dgm:spPr/>
      <dgm:t>
        <a:bodyPr/>
        <a:lstStyle/>
        <a:p>
          <a:endParaRPr lang="en-US"/>
        </a:p>
      </dgm:t>
    </dgm:pt>
    <dgm:pt modelId="{6E4BB4C7-34C7-4D91-8956-5A415B3A5F60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After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40E41C0-4BC7-409E-8812-1CF5A07A1A0A}" type="parTrans" cxnId="{F253746F-AEA0-45B4-B0DF-3AC0CD1AE253}">
      <dgm:prSet/>
      <dgm:spPr/>
      <dgm:t>
        <a:bodyPr/>
        <a:lstStyle/>
        <a:p>
          <a:endParaRPr lang="en-US"/>
        </a:p>
      </dgm:t>
    </dgm:pt>
    <dgm:pt modelId="{A4640C75-EA6D-4EAB-8950-2DA6A9B4B3BE}" type="sibTrans" cxnId="{F253746F-AEA0-45B4-B0DF-3AC0CD1AE253}">
      <dgm:prSet/>
      <dgm:spPr/>
      <dgm:t>
        <a:bodyPr/>
        <a:lstStyle/>
        <a:p>
          <a:endParaRPr lang="en-US"/>
        </a:p>
      </dgm:t>
    </dgm:pt>
    <dgm:pt modelId="{205B3B4C-35F6-43AC-A51E-980EE5F5EC9F}" type="pres">
      <dgm:prSet presAssocID="{F21DD843-4872-421C-90B2-FA14F2D7C6F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40661C-6041-40E4-853C-1C5253B38C51}" type="pres">
      <dgm:prSet presAssocID="{55AEACB7-086A-4447-90BF-3A9555E93A4B}" presName="Accent1" presStyleCnt="0"/>
      <dgm:spPr/>
    </dgm:pt>
    <dgm:pt modelId="{30933AB7-B785-42B7-891B-C2E6623726B7}" type="pres">
      <dgm:prSet presAssocID="{55AEACB7-086A-4447-90BF-3A9555E93A4B}" presName="Accent" presStyleLbl="node1" presStyleIdx="0" presStyleCnt="3"/>
      <dgm:spPr/>
    </dgm:pt>
    <dgm:pt modelId="{EB6313F0-F2E9-483F-9ED4-EA8842B2B3B5}" type="pres">
      <dgm:prSet presAssocID="{55AEACB7-086A-4447-90BF-3A9555E93A4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52077-7258-413F-B937-0A877776FC2C}" type="pres">
      <dgm:prSet presAssocID="{6CD1EDEB-8D41-4EBA-B904-8231A51A2253}" presName="Accent2" presStyleCnt="0"/>
      <dgm:spPr/>
    </dgm:pt>
    <dgm:pt modelId="{1CD9D22C-2E2F-4C67-8245-4459195E35FA}" type="pres">
      <dgm:prSet presAssocID="{6CD1EDEB-8D41-4EBA-B904-8231A51A2253}" presName="Accent" presStyleLbl="node1" presStyleIdx="1" presStyleCnt="3"/>
      <dgm:spPr/>
    </dgm:pt>
    <dgm:pt modelId="{DC43687C-E787-4094-9A82-9B6BC9350BD6}" type="pres">
      <dgm:prSet presAssocID="{6CD1EDEB-8D41-4EBA-B904-8231A51A225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D53A1-3F1F-4DAF-9740-FE134C1CFED7}" type="pres">
      <dgm:prSet presAssocID="{6E4BB4C7-34C7-4D91-8956-5A415B3A5F60}" presName="Accent3" presStyleCnt="0"/>
      <dgm:spPr/>
    </dgm:pt>
    <dgm:pt modelId="{768D5F90-B455-4072-BB17-72D584E44507}" type="pres">
      <dgm:prSet presAssocID="{6E4BB4C7-34C7-4D91-8956-5A415B3A5F60}" presName="Accent" presStyleLbl="node1" presStyleIdx="2" presStyleCnt="3"/>
      <dgm:spPr/>
    </dgm:pt>
    <dgm:pt modelId="{EC4FAA53-4BCF-437B-A152-707CF20591CE}" type="pres">
      <dgm:prSet presAssocID="{6E4BB4C7-34C7-4D91-8956-5A415B3A5F6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E864D-ED1E-443C-8CFB-0AAA57271D3F}" srcId="{F21DD843-4872-421C-90B2-FA14F2D7C6FC}" destId="{6CD1EDEB-8D41-4EBA-B904-8231A51A2253}" srcOrd="1" destOrd="0" parTransId="{3941FC74-A8E5-4724-A45E-D44DE836CC5C}" sibTransId="{97C4FE09-8A75-4545-A91B-8BEB60B9E190}"/>
    <dgm:cxn modelId="{268DD183-E3B8-495A-BE9A-D894B4DA8B24}" type="presOf" srcId="{6E4BB4C7-34C7-4D91-8956-5A415B3A5F60}" destId="{EC4FAA53-4BCF-437B-A152-707CF20591CE}" srcOrd="0" destOrd="0" presId="urn:microsoft.com/office/officeart/2009/layout/CircleArrowProcess"/>
    <dgm:cxn modelId="{09434AEB-5F62-4A72-8FAC-89ECDC411F6C}" type="presOf" srcId="{F21DD843-4872-421C-90B2-FA14F2D7C6FC}" destId="{205B3B4C-35F6-43AC-A51E-980EE5F5EC9F}" srcOrd="0" destOrd="0" presId="urn:microsoft.com/office/officeart/2009/layout/CircleArrowProcess"/>
    <dgm:cxn modelId="{E3CE1522-1BEE-45A1-A9A2-FE283499E5B5}" type="presOf" srcId="{6CD1EDEB-8D41-4EBA-B904-8231A51A2253}" destId="{DC43687C-E787-4094-9A82-9B6BC9350BD6}" srcOrd="0" destOrd="0" presId="urn:microsoft.com/office/officeart/2009/layout/CircleArrowProcess"/>
    <dgm:cxn modelId="{C4E70FEA-AE5A-4600-9BF7-24C809249933}" srcId="{F21DD843-4872-421C-90B2-FA14F2D7C6FC}" destId="{55AEACB7-086A-4447-90BF-3A9555E93A4B}" srcOrd="0" destOrd="0" parTransId="{05416814-B379-4857-989A-8E218E415174}" sibTransId="{97A81033-24CE-4125-BE92-DBFDCE5F988D}"/>
    <dgm:cxn modelId="{F253746F-AEA0-45B4-B0DF-3AC0CD1AE253}" srcId="{F21DD843-4872-421C-90B2-FA14F2D7C6FC}" destId="{6E4BB4C7-34C7-4D91-8956-5A415B3A5F60}" srcOrd="2" destOrd="0" parTransId="{240E41C0-4BC7-409E-8812-1CF5A07A1A0A}" sibTransId="{A4640C75-EA6D-4EAB-8950-2DA6A9B4B3BE}"/>
    <dgm:cxn modelId="{9FA50EA4-021E-47F9-B7F4-FBECEBB5F607}" type="presOf" srcId="{55AEACB7-086A-4447-90BF-3A9555E93A4B}" destId="{EB6313F0-F2E9-483F-9ED4-EA8842B2B3B5}" srcOrd="0" destOrd="0" presId="urn:microsoft.com/office/officeart/2009/layout/CircleArrowProcess"/>
    <dgm:cxn modelId="{8EDA8C0F-934E-4B25-9B6B-3BCA39D7EEDD}" type="presParOf" srcId="{205B3B4C-35F6-43AC-A51E-980EE5F5EC9F}" destId="{7240661C-6041-40E4-853C-1C5253B38C51}" srcOrd="0" destOrd="0" presId="urn:microsoft.com/office/officeart/2009/layout/CircleArrowProcess"/>
    <dgm:cxn modelId="{9E8409CE-19EE-4053-942B-3253221C5E7A}" type="presParOf" srcId="{7240661C-6041-40E4-853C-1C5253B38C51}" destId="{30933AB7-B785-42B7-891B-C2E6623726B7}" srcOrd="0" destOrd="0" presId="urn:microsoft.com/office/officeart/2009/layout/CircleArrowProcess"/>
    <dgm:cxn modelId="{62BAF83A-6C5A-4738-B2AE-E188B4FAB39E}" type="presParOf" srcId="{205B3B4C-35F6-43AC-A51E-980EE5F5EC9F}" destId="{EB6313F0-F2E9-483F-9ED4-EA8842B2B3B5}" srcOrd="1" destOrd="0" presId="urn:microsoft.com/office/officeart/2009/layout/CircleArrowProcess"/>
    <dgm:cxn modelId="{7F95CC59-BC19-457D-AEEA-FA4DAFBA196F}" type="presParOf" srcId="{205B3B4C-35F6-43AC-A51E-980EE5F5EC9F}" destId="{41252077-7258-413F-B937-0A877776FC2C}" srcOrd="2" destOrd="0" presId="urn:microsoft.com/office/officeart/2009/layout/CircleArrowProcess"/>
    <dgm:cxn modelId="{C1660D80-21AB-4167-8F8A-3AD982D07735}" type="presParOf" srcId="{41252077-7258-413F-B937-0A877776FC2C}" destId="{1CD9D22C-2E2F-4C67-8245-4459195E35FA}" srcOrd="0" destOrd="0" presId="urn:microsoft.com/office/officeart/2009/layout/CircleArrowProcess"/>
    <dgm:cxn modelId="{4F047AF3-ACF3-4C3A-885A-5340391D5441}" type="presParOf" srcId="{205B3B4C-35F6-43AC-A51E-980EE5F5EC9F}" destId="{DC43687C-E787-4094-9A82-9B6BC9350BD6}" srcOrd="3" destOrd="0" presId="urn:microsoft.com/office/officeart/2009/layout/CircleArrowProcess"/>
    <dgm:cxn modelId="{E7B90656-6BDF-4B57-8C60-77B20C885E7A}" type="presParOf" srcId="{205B3B4C-35F6-43AC-A51E-980EE5F5EC9F}" destId="{F51D53A1-3F1F-4DAF-9740-FE134C1CFED7}" srcOrd="4" destOrd="0" presId="urn:microsoft.com/office/officeart/2009/layout/CircleArrowProcess"/>
    <dgm:cxn modelId="{875A9FC1-3DBB-4999-B630-E68862384F2D}" type="presParOf" srcId="{F51D53A1-3F1F-4DAF-9740-FE134C1CFED7}" destId="{768D5F90-B455-4072-BB17-72D584E44507}" srcOrd="0" destOrd="0" presId="urn:microsoft.com/office/officeart/2009/layout/CircleArrowProcess"/>
    <dgm:cxn modelId="{0F2BD72C-B2FB-4B82-8349-8D2B2D9C1652}" type="presParOf" srcId="{205B3B4C-35F6-43AC-A51E-980EE5F5EC9F}" destId="{EC4FAA53-4BCF-437B-A152-707CF20591C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DD835-CC74-4B15-8B7B-FACE78F5DAC2}" type="doc">
      <dgm:prSet loTypeId="urn:microsoft.com/office/officeart/2005/8/layout/gear1" loCatId="cycle" qsTypeId="urn:microsoft.com/office/officeart/2005/8/quickstyle/3d6" qsCatId="3D" csTypeId="urn:microsoft.com/office/officeart/2005/8/colors/colorful1" csCatId="colorful" phldr="1"/>
      <dgm:spPr/>
    </dgm:pt>
    <dgm:pt modelId="{FB8DB04C-BC93-4C12-B2F7-A7BC508867A2}">
      <dgm:prSet phldrT="[Text]"/>
      <dgm:spPr/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1D2E472C-4940-438D-BEE0-6752FCA708E4}" type="parTrans" cxnId="{111C694E-622D-49DB-B995-DA215C0CDF2C}">
      <dgm:prSet/>
      <dgm:spPr/>
      <dgm:t>
        <a:bodyPr/>
        <a:lstStyle/>
        <a:p>
          <a:endParaRPr lang="en-US"/>
        </a:p>
      </dgm:t>
    </dgm:pt>
    <dgm:pt modelId="{7838BCB1-3C29-4FAD-8103-875D10BC9A8B}" type="sibTrans" cxnId="{111C694E-622D-49DB-B995-DA215C0CDF2C}">
      <dgm:prSet/>
      <dgm:spPr/>
      <dgm:t>
        <a:bodyPr/>
        <a:lstStyle/>
        <a:p>
          <a:endParaRPr lang="en-US"/>
        </a:p>
      </dgm:t>
    </dgm:pt>
    <dgm:pt modelId="{3FBD6278-A34D-4FE3-BCA1-7EBEA9DB72B3}">
      <dgm:prSet phldrT="[Text]"/>
      <dgm:spPr/>
      <dgm:t>
        <a:bodyPr/>
        <a:lstStyle/>
        <a:p>
          <a:r>
            <a:rPr lang="en-US" dirty="0" smtClean="0"/>
            <a:t>FEMA</a:t>
          </a:r>
          <a:endParaRPr lang="en-US" dirty="0"/>
        </a:p>
      </dgm:t>
    </dgm:pt>
    <dgm:pt modelId="{F9F868E3-9942-4AC7-9E54-42CAD7C19943}" type="parTrans" cxnId="{66A66E5E-39B2-4AB6-BA00-CF6C0B046844}">
      <dgm:prSet/>
      <dgm:spPr/>
      <dgm:t>
        <a:bodyPr/>
        <a:lstStyle/>
        <a:p>
          <a:endParaRPr lang="en-US"/>
        </a:p>
      </dgm:t>
    </dgm:pt>
    <dgm:pt modelId="{EC56B3FE-A312-4CE6-BA24-5FC17AD3976E}" type="sibTrans" cxnId="{66A66E5E-39B2-4AB6-BA00-CF6C0B046844}">
      <dgm:prSet/>
      <dgm:spPr/>
      <dgm:t>
        <a:bodyPr/>
        <a:lstStyle/>
        <a:p>
          <a:endParaRPr lang="en-US"/>
        </a:p>
      </dgm:t>
    </dgm:pt>
    <dgm:pt modelId="{E9C44EBD-1CAB-4EF9-85B8-B734D028700C}">
      <dgm:prSet phldrT="[Text]"/>
      <dgm:spPr/>
      <dgm:t>
        <a:bodyPr/>
        <a:lstStyle/>
        <a:p>
          <a:r>
            <a:rPr lang="en-US" dirty="0" smtClean="0"/>
            <a:t>GOHSEP</a:t>
          </a:r>
          <a:endParaRPr lang="en-US" dirty="0"/>
        </a:p>
      </dgm:t>
    </dgm:pt>
    <dgm:pt modelId="{0D216653-BEB1-4117-AEE5-416826702980}" type="parTrans" cxnId="{C7F69AF0-6A0E-472C-B117-496E78574AF2}">
      <dgm:prSet/>
      <dgm:spPr/>
      <dgm:t>
        <a:bodyPr/>
        <a:lstStyle/>
        <a:p>
          <a:endParaRPr lang="en-US"/>
        </a:p>
      </dgm:t>
    </dgm:pt>
    <dgm:pt modelId="{E546B027-3140-4735-B6AF-8A82C28C9627}" type="sibTrans" cxnId="{C7F69AF0-6A0E-472C-B117-496E78574AF2}">
      <dgm:prSet/>
      <dgm:spPr/>
      <dgm:t>
        <a:bodyPr/>
        <a:lstStyle/>
        <a:p>
          <a:endParaRPr lang="en-US"/>
        </a:p>
      </dgm:t>
    </dgm:pt>
    <dgm:pt modelId="{F44A46B3-4CD8-4B23-BA8C-D10292FB7947}" type="pres">
      <dgm:prSet presAssocID="{DBFDD835-CC74-4B15-8B7B-FACE78F5DAC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3E4573-41B2-4B2A-90BC-18D37E3DE3FD}" type="pres">
      <dgm:prSet presAssocID="{FB8DB04C-BC93-4C12-B2F7-A7BC508867A2}" presName="gear1" presStyleLbl="node1" presStyleIdx="0" presStyleCnt="3" custLinFactNeighborX="-282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AF48-1371-40B2-A697-1C67CE3962A2}" type="pres">
      <dgm:prSet presAssocID="{FB8DB04C-BC93-4C12-B2F7-A7BC508867A2}" presName="gear1srcNode" presStyleLbl="node1" presStyleIdx="0" presStyleCnt="3"/>
      <dgm:spPr/>
      <dgm:t>
        <a:bodyPr/>
        <a:lstStyle/>
        <a:p>
          <a:endParaRPr lang="en-US"/>
        </a:p>
      </dgm:t>
    </dgm:pt>
    <dgm:pt modelId="{BF4D1EE9-FE99-4A8E-A318-FAD16EB21B9F}" type="pres">
      <dgm:prSet presAssocID="{FB8DB04C-BC93-4C12-B2F7-A7BC508867A2}" presName="gear1dstNode" presStyleLbl="node1" presStyleIdx="0" presStyleCnt="3"/>
      <dgm:spPr/>
      <dgm:t>
        <a:bodyPr/>
        <a:lstStyle/>
        <a:p>
          <a:endParaRPr lang="en-US"/>
        </a:p>
      </dgm:t>
    </dgm:pt>
    <dgm:pt modelId="{1ACBA228-B25E-4F60-A64B-7F13B4121E79}" type="pres">
      <dgm:prSet presAssocID="{3FBD6278-A34D-4FE3-BCA1-7EBEA9DB72B3}" presName="gear2" presStyleLbl="node1" presStyleIdx="1" presStyleCnt="3" custLinFactNeighborX="1455" custLinFactNeighborY="1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0207E-254A-4903-A7F8-FB2CD0D867D6}" type="pres">
      <dgm:prSet presAssocID="{3FBD6278-A34D-4FE3-BCA1-7EBEA9DB72B3}" presName="gear2srcNode" presStyleLbl="node1" presStyleIdx="1" presStyleCnt="3"/>
      <dgm:spPr/>
      <dgm:t>
        <a:bodyPr/>
        <a:lstStyle/>
        <a:p>
          <a:endParaRPr lang="en-US"/>
        </a:p>
      </dgm:t>
    </dgm:pt>
    <dgm:pt modelId="{E99A497F-BBD7-4459-9FAB-3BF72ADB9877}" type="pres">
      <dgm:prSet presAssocID="{3FBD6278-A34D-4FE3-BCA1-7EBEA9DB72B3}" presName="gear2dstNode" presStyleLbl="node1" presStyleIdx="1" presStyleCnt="3"/>
      <dgm:spPr/>
      <dgm:t>
        <a:bodyPr/>
        <a:lstStyle/>
        <a:p>
          <a:endParaRPr lang="en-US"/>
        </a:p>
      </dgm:t>
    </dgm:pt>
    <dgm:pt modelId="{BFC266A7-AB09-4681-9789-996BFA0A8528}" type="pres">
      <dgm:prSet presAssocID="{E9C44EBD-1CAB-4EF9-85B8-B734D028700C}" presName="gear3" presStyleLbl="node1" presStyleIdx="2" presStyleCnt="3" custLinFactNeighborX="-4447"/>
      <dgm:spPr/>
      <dgm:t>
        <a:bodyPr/>
        <a:lstStyle/>
        <a:p>
          <a:endParaRPr lang="en-US"/>
        </a:p>
      </dgm:t>
    </dgm:pt>
    <dgm:pt modelId="{6754B155-09F7-4C83-9537-E74839077C49}" type="pres">
      <dgm:prSet presAssocID="{E9C44EBD-1CAB-4EF9-85B8-B734D028700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B7DE8-7063-4831-B004-5EADB7501870}" type="pres">
      <dgm:prSet presAssocID="{E9C44EBD-1CAB-4EF9-85B8-B734D028700C}" presName="gear3srcNode" presStyleLbl="node1" presStyleIdx="2" presStyleCnt="3"/>
      <dgm:spPr/>
      <dgm:t>
        <a:bodyPr/>
        <a:lstStyle/>
        <a:p>
          <a:endParaRPr lang="en-US"/>
        </a:p>
      </dgm:t>
    </dgm:pt>
    <dgm:pt modelId="{A05E0742-0CEC-45D7-BDBC-88EA8632B285}" type="pres">
      <dgm:prSet presAssocID="{E9C44EBD-1CAB-4EF9-85B8-B734D028700C}" presName="gear3dstNode" presStyleLbl="node1" presStyleIdx="2" presStyleCnt="3"/>
      <dgm:spPr/>
      <dgm:t>
        <a:bodyPr/>
        <a:lstStyle/>
        <a:p>
          <a:endParaRPr lang="en-US"/>
        </a:p>
      </dgm:t>
    </dgm:pt>
    <dgm:pt modelId="{592A794C-40A8-4FDC-9B79-C1268DFA2332}" type="pres">
      <dgm:prSet presAssocID="{7838BCB1-3C29-4FAD-8103-875D10BC9A8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1FABAE6-D776-40C4-922D-8761EF0A84B2}" type="pres">
      <dgm:prSet presAssocID="{EC56B3FE-A312-4CE6-BA24-5FC17AD3976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B765B44-C207-4A97-AE24-37A5F658584D}" type="pres">
      <dgm:prSet presAssocID="{E546B027-3140-4735-B6AF-8A82C28C962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3BB3418-B3DD-4E6F-A37E-69187B12F7FD}" type="presOf" srcId="{FB8DB04C-BC93-4C12-B2F7-A7BC508867A2}" destId="{9490AF48-1371-40B2-A697-1C67CE3962A2}" srcOrd="1" destOrd="0" presId="urn:microsoft.com/office/officeart/2005/8/layout/gear1"/>
    <dgm:cxn modelId="{D84F4808-4714-4F41-8887-FA3DC4870F1A}" type="presOf" srcId="{3FBD6278-A34D-4FE3-BCA1-7EBEA9DB72B3}" destId="{D930207E-254A-4903-A7F8-FB2CD0D867D6}" srcOrd="1" destOrd="0" presId="urn:microsoft.com/office/officeart/2005/8/layout/gear1"/>
    <dgm:cxn modelId="{0EC83948-097E-4C93-8A36-5CE12153C5CD}" type="presOf" srcId="{3FBD6278-A34D-4FE3-BCA1-7EBEA9DB72B3}" destId="{1ACBA228-B25E-4F60-A64B-7F13B4121E79}" srcOrd="0" destOrd="0" presId="urn:microsoft.com/office/officeart/2005/8/layout/gear1"/>
    <dgm:cxn modelId="{F0EDEDF5-920D-49BF-B2A8-3FDB156555CA}" type="presOf" srcId="{E9C44EBD-1CAB-4EF9-85B8-B734D028700C}" destId="{6754B155-09F7-4C83-9537-E74839077C49}" srcOrd="1" destOrd="0" presId="urn:microsoft.com/office/officeart/2005/8/layout/gear1"/>
    <dgm:cxn modelId="{D0A88260-8274-47AC-BC01-2C8D5F12C6C0}" type="presOf" srcId="{FB8DB04C-BC93-4C12-B2F7-A7BC508867A2}" destId="{B73E4573-41B2-4B2A-90BC-18D37E3DE3FD}" srcOrd="0" destOrd="0" presId="urn:microsoft.com/office/officeart/2005/8/layout/gear1"/>
    <dgm:cxn modelId="{DEAA0F12-DBE6-48D6-9A47-3E5EE7D0AAF9}" type="presOf" srcId="{E546B027-3140-4735-B6AF-8A82C28C9627}" destId="{1B765B44-C207-4A97-AE24-37A5F658584D}" srcOrd="0" destOrd="0" presId="urn:microsoft.com/office/officeart/2005/8/layout/gear1"/>
    <dgm:cxn modelId="{F493F841-0A99-4272-AB28-D89ED81654D2}" type="presOf" srcId="{7838BCB1-3C29-4FAD-8103-875D10BC9A8B}" destId="{592A794C-40A8-4FDC-9B79-C1268DFA2332}" srcOrd="0" destOrd="0" presId="urn:microsoft.com/office/officeart/2005/8/layout/gear1"/>
    <dgm:cxn modelId="{C7F69AF0-6A0E-472C-B117-496E78574AF2}" srcId="{DBFDD835-CC74-4B15-8B7B-FACE78F5DAC2}" destId="{E9C44EBD-1CAB-4EF9-85B8-B734D028700C}" srcOrd="2" destOrd="0" parTransId="{0D216653-BEB1-4117-AEE5-416826702980}" sibTransId="{E546B027-3140-4735-B6AF-8A82C28C9627}"/>
    <dgm:cxn modelId="{623B616F-C809-4D07-9D3C-864A98C8BEDA}" type="presOf" srcId="{E9C44EBD-1CAB-4EF9-85B8-B734D028700C}" destId="{A05E0742-0CEC-45D7-BDBC-88EA8632B285}" srcOrd="3" destOrd="0" presId="urn:microsoft.com/office/officeart/2005/8/layout/gear1"/>
    <dgm:cxn modelId="{111C694E-622D-49DB-B995-DA215C0CDF2C}" srcId="{DBFDD835-CC74-4B15-8B7B-FACE78F5DAC2}" destId="{FB8DB04C-BC93-4C12-B2F7-A7BC508867A2}" srcOrd="0" destOrd="0" parTransId="{1D2E472C-4940-438D-BEE0-6752FCA708E4}" sibTransId="{7838BCB1-3C29-4FAD-8103-875D10BC9A8B}"/>
    <dgm:cxn modelId="{638B3E23-CC1F-4A3D-A5F2-89E6E67BF791}" type="presOf" srcId="{FB8DB04C-BC93-4C12-B2F7-A7BC508867A2}" destId="{BF4D1EE9-FE99-4A8E-A318-FAD16EB21B9F}" srcOrd="2" destOrd="0" presId="urn:microsoft.com/office/officeart/2005/8/layout/gear1"/>
    <dgm:cxn modelId="{E3380850-5588-4BD7-AE03-4B9AA9A0FE4D}" type="presOf" srcId="{E9C44EBD-1CAB-4EF9-85B8-B734D028700C}" destId="{BFC266A7-AB09-4681-9789-996BFA0A8528}" srcOrd="0" destOrd="0" presId="urn:microsoft.com/office/officeart/2005/8/layout/gear1"/>
    <dgm:cxn modelId="{BDE63C02-BBE1-4C4C-A5BB-48603451DFBC}" type="presOf" srcId="{DBFDD835-CC74-4B15-8B7B-FACE78F5DAC2}" destId="{F44A46B3-4CD8-4B23-BA8C-D10292FB7947}" srcOrd="0" destOrd="0" presId="urn:microsoft.com/office/officeart/2005/8/layout/gear1"/>
    <dgm:cxn modelId="{7C33F6B9-272E-4B88-9F09-F199EC152F78}" type="presOf" srcId="{E9C44EBD-1CAB-4EF9-85B8-B734D028700C}" destId="{CA8B7DE8-7063-4831-B004-5EADB7501870}" srcOrd="2" destOrd="0" presId="urn:microsoft.com/office/officeart/2005/8/layout/gear1"/>
    <dgm:cxn modelId="{66A66E5E-39B2-4AB6-BA00-CF6C0B046844}" srcId="{DBFDD835-CC74-4B15-8B7B-FACE78F5DAC2}" destId="{3FBD6278-A34D-4FE3-BCA1-7EBEA9DB72B3}" srcOrd="1" destOrd="0" parTransId="{F9F868E3-9942-4AC7-9E54-42CAD7C19943}" sibTransId="{EC56B3FE-A312-4CE6-BA24-5FC17AD3976E}"/>
    <dgm:cxn modelId="{197C1825-5381-4B79-BA42-7A30EBCA93F6}" type="presOf" srcId="{EC56B3FE-A312-4CE6-BA24-5FC17AD3976E}" destId="{71FABAE6-D776-40C4-922D-8761EF0A84B2}" srcOrd="0" destOrd="0" presId="urn:microsoft.com/office/officeart/2005/8/layout/gear1"/>
    <dgm:cxn modelId="{50B4BE25-F835-41F6-8C1A-4725BF72033B}" type="presOf" srcId="{3FBD6278-A34D-4FE3-BCA1-7EBEA9DB72B3}" destId="{E99A497F-BBD7-4459-9FAB-3BF72ADB9877}" srcOrd="2" destOrd="0" presId="urn:microsoft.com/office/officeart/2005/8/layout/gear1"/>
    <dgm:cxn modelId="{8ED29D42-BA33-43E6-9105-EEA963250034}" type="presParOf" srcId="{F44A46B3-4CD8-4B23-BA8C-D10292FB7947}" destId="{B73E4573-41B2-4B2A-90BC-18D37E3DE3FD}" srcOrd="0" destOrd="0" presId="urn:microsoft.com/office/officeart/2005/8/layout/gear1"/>
    <dgm:cxn modelId="{B64E9CB5-E0E9-4F5D-9868-2F26192502DB}" type="presParOf" srcId="{F44A46B3-4CD8-4B23-BA8C-D10292FB7947}" destId="{9490AF48-1371-40B2-A697-1C67CE3962A2}" srcOrd="1" destOrd="0" presId="urn:microsoft.com/office/officeart/2005/8/layout/gear1"/>
    <dgm:cxn modelId="{72AE1F51-8BB3-4BAB-9E31-25F50D05F36C}" type="presParOf" srcId="{F44A46B3-4CD8-4B23-BA8C-D10292FB7947}" destId="{BF4D1EE9-FE99-4A8E-A318-FAD16EB21B9F}" srcOrd="2" destOrd="0" presId="urn:microsoft.com/office/officeart/2005/8/layout/gear1"/>
    <dgm:cxn modelId="{594BF32C-2A60-4E25-BA61-2E2E05E76D0E}" type="presParOf" srcId="{F44A46B3-4CD8-4B23-BA8C-D10292FB7947}" destId="{1ACBA228-B25E-4F60-A64B-7F13B4121E79}" srcOrd="3" destOrd="0" presId="urn:microsoft.com/office/officeart/2005/8/layout/gear1"/>
    <dgm:cxn modelId="{5CF5C153-0141-43BC-9666-8FA8D1C1EFD7}" type="presParOf" srcId="{F44A46B3-4CD8-4B23-BA8C-D10292FB7947}" destId="{D930207E-254A-4903-A7F8-FB2CD0D867D6}" srcOrd="4" destOrd="0" presId="urn:microsoft.com/office/officeart/2005/8/layout/gear1"/>
    <dgm:cxn modelId="{57450847-2D2C-4E73-8F88-4E25163A3EC0}" type="presParOf" srcId="{F44A46B3-4CD8-4B23-BA8C-D10292FB7947}" destId="{E99A497F-BBD7-4459-9FAB-3BF72ADB9877}" srcOrd="5" destOrd="0" presId="urn:microsoft.com/office/officeart/2005/8/layout/gear1"/>
    <dgm:cxn modelId="{968711DE-AB4F-4E2A-A5B3-53FD5D5E2E9F}" type="presParOf" srcId="{F44A46B3-4CD8-4B23-BA8C-D10292FB7947}" destId="{BFC266A7-AB09-4681-9789-996BFA0A8528}" srcOrd="6" destOrd="0" presId="urn:microsoft.com/office/officeart/2005/8/layout/gear1"/>
    <dgm:cxn modelId="{3D4C0921-BA3A-4E2C-BF95-826662598E7C}" type="presParOf" srcId="{F44A46B3-4CD8-4B23-BA8C-D10292FB7947}" destId="{6754B155-09F7-4C83-9537-E74839077C49}" srcOrd="7" destOrd="0" presId="urn:microsoft.com/office/officeart/2005/8/layout/gear1"/>
    <dgm:cxn modelId="{4E77D555-8FD1-4BFB-BF92-59E62F615DBB}" type="presParOf" srcId="{F44A46B3-4CD8-4B23-BA8C-D10292FB7947}" destId="{CA8B7DE8-7063-4831-B004-5EADB7501870}" srcOrd="8" destOrd="0" presId="urn:microsoft.com/office/officeart/2005/8/layout/gear1"/>
    <dgm:cxn modelId="{80096DBD-E74C-4E38-880F-F76D819D0C16}" type="presParOf" srcId="{F44A46B3-4CD8-4B23-BA8C-D10292FB7947}" destId="{A05E0742-0CEC-45D7-BDBC-88EA8632B285}" srcOrd="9" destOrd="0" presId="urn:microsoft.com/office/officeart/2005/8/layout/gear1"/>
    <dgm:cxn modelId="{B21FA01C-CBE6-45CC-88A6-4A802913D9B6}" type="presParOf" srcId="{F44A46B3-4CD8-4B23-BA8C-D10292FB7947}" destId="{592A794C-40A8-4FDC-9B79-C1268DFA2332}" srcOrd="10" destOrd="0" presId="urn:microsoft.com/office/officeart/2005/8/layout/gear1"/>
    <dgm:cxn modelId="{ADD5E488-2124-45FF-B4D5-82D3336EEB5F}" type="presParOf" srcId="{F44A46B3-4CD8-4B23-BA8C-D10292FB7947}" destId="{71FABAE6-D776-40C4-922D-8761EF0A84B2}" srcOrd="11" destOrd="0" presId="urn:microsoft.com/office/officeart/2005/8/layout/gear1"/>
    <dgm:cxn modelId="{A422C30F-2F9A-4609-9FFF-19E5A4DCC852}" type="presParOf" srcId="{F44A46B3-4CD8-4B23-BA8C-D10292FB7947}" destId="{1B765B44-C207-4A97-AE24-37A5F65858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33AB7-B785-42B7-891B-C2E6623726B7}">
      <dsp:nvSpPr>
        <dsp:cNvPr id="0" name=""/>
        <dsp:cNvSpPr/>
      </dsp:nvSpPr>
      <dsp:spPr>
        <a:xfrm>
          <a:off x="2355887" y="0"/>
          <a:ext cx="2001095" cy="20014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6313F0-F2E9-483F-9ED4-EA8842B2B3B5}">
      <dsp:nvSpPr>
        <dsp:cNvPr id="0" name=""/>
        <dsp:cNvSpPr/>
      </dsp:nvSpPr>
      <dsp:spPr>
        <a:xfrm>
          <a:off x="2798195" y="722566"/>
          <a:ext cx="1111970" cy="55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Before</a:t>
          </a:r>
          <a:endParaRPr lang="en-US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798195" y="722566"/>
        <a:ext cx="1111970" cy="555852"/>
      </dsp:txXfrm>
    </dsp:sp>
    <dsp:sp modelId="{1CD9D22C-2E2F-4C67-8245-4459195E35FA}">
      <dsp:nvSpPr>
        <dsp:cNvPr id="0" name=""/>
        <dsp:cNvSpPr/>
      </dsp:nvSpPr>
      <dsp:spPr>
        <a:xfrm>
          <a:off x="1800089" y="1149952"/>
          <a:ext cx="2001095" cy="20014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43687C-E787-4094-9A82-9B6BC9350BD6}">
      <dsp:nvSpPr>
        <dsp:cNvPr id="0" name=""/>
        <dsp:cNvSpPr/>
      </dsp:nvSpPr>
      <dsp:spPr>
        <a:xfrm>
          <a:off x="2244652" y="1879171"/>
          <a:ext cx="1111970" cy="55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During</a:t>
          </a:r>
          <a:endParaRPr lang="en-US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244652" y="1879171"/>
        <a:ext cx="1111970" cy="555852"/>
      </dsp:txXfrm>
    </dsp:sp>
    <dsp:sp modelId="{768D5F90-B455-4072-BB17-72D584E44507}">
      <dsp:nvSpPr>
        <dsp:cNvPr id="0" name=""/>
        <dsp:cNvSpPr/>
      </dsp:nvSpPr>
      <dsp:spPr>
        <a:xfrm>
          <a:off x="2498312" y="2437517"/>
          <a:ext cx="1719251" cy="17199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FAA53-4BCF-437B-A152-707CF20591CE}">
      <dsp:nvSpPr>
        <dsp:cNvPr id="0" name=""/>
        <dsp:cNvSpPr/>
      </dsp:nvSpPr>
      <dsp:spPr>
        <a:xfrm>
          <a:off x="2800825" y="3037438"/>
          <a:ext cx="1111970" cy="55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After</a:t>
          </a:r>
          <a:endParaRPr lang="en-US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2800825" y="3037438"/>
        <a:ext cx="1111970" cy="5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E4573-41B2-4B2A-90BC-18D37E3DE3FD}">
      <dsp:nvSpPr>
        <dsp:cNvPr id="0" name=""/>
        <dsp:cNvSpPr/>
      </dsp:nvSpPr>
      <dsp:spPr>
        <a:xfrm>
          <a:off x="4223872" y="2865606"/>
          <a:ext cx="3502408" cy="350240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YOU</a:t>
          </a:r>
          <a:endParaRPr lang="en-US" sz="3000" kern="1200" dirty="0"/>
        </a:p>
      </dsp:txBody>
      <dsp:txXfrm>
        <a:off x="4928012" y="3686028"/>
        <a:ext cx="2094128" cy="1800310"/>
      </dsp:txXfrm>
    </dsp:sp>
    <dsp:sp modelId="{1ACBA228-B25E-4F60-A64B-7F13B4121E79}">
      <dsp:nvSpPr>
        <dsp:cNvPr id="0" name=""/>
        <dsp:cNvSpPr/>
      </dsp:nvSpPr>
      <dsp:spPr>
        <a:xfrm>
          <a:off x="2322007" y="2074826"/>
          <a:ext cx="2547206" cy="2547206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FEMA</a:t>
          </a:r>
          <a:endParaRPr lang="en-US" sz="3000" kern="1200" dirty="0"/>
        </a:p>
      </dsp:txBody>
      <dsp:txXfrm>
        <a:off x="2963274" y="2719969"/>
        <a:ext cx="1264672" cy="1256920"/>
      </dsp:txXfrm>
    </dsp:sp>
    <dsp:sp modelId="{BFC266A7-AB09-4681-9789-996BFA0A8528}">
      <dsp:nvSpPr>
        <dsp:cNvPr id="0" name=""/>
        <dsp:cNvSpPr/>
      </dsp:nvSpPr>
      <dsp:spPr>
        <a:xfrm rot="20700000">
          <a:off x="3575712" y="280452"/>
          <a:ext cx="2495741" cy="249574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GOHSEP</a:t>
          </a:r>
          <a:endParaRPr lang="en-US" sz="3000" kern="1200" dirty="0"/>
        </a:p>
      </dsp:txBody>
      <dsp:txXfrm rot="-20700000">
        <a:off x="4123101" y="827841"/>
        <a:ext cx="1400963" cy="1400963"/>
      </dsp:txXfrm>
    </dsp:sp>
    <dsp:sp modelId="{592A794C-40A8-4FDC-9B79-C1268DFA2332}">
      <dsp:nvSpPr>
        <dsp:cNvPr id="0" name=""/>
        <dsp:cNvSpPr/>
      </dsp:nvSpPr>
      <dsp:spPr>
        <a:xfrm>
          <a:off x="4077931" y="2323029"/>
          <a:ext cx="4483082" cy="4483082"/>
        </a:xfrm>
        <a:prstGeom prst="circularArrow">
          <a:avLst>
            <a:gd name="adj1" fmla="val 4687"/>
            <a:gd name="adj2" fmla="val 299029"/>
            <a:gd name="adj3" fmla="val 2551608"/>
            <a:gd name="adj4" fmla="val 1578693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ABAE6-D776-40C4-922D-8761EF0A84B2}">
      <dsp:nvSpPr>
        <dsp:cNvPr id="0" name=""/>
        <dsp:cNvSpPr/>
      </dsp:nvSpPr>
      <dsp:spPr>
        <a:xfrm>
          <a:off x="1833840" y="1464835"/>
          <a:ext cx="3257239" cy="32572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65B44-C207-4A97-AE24-37A5F658584D}">
      <dsp:nvSpPr>
        <dsp:cNvPr id="0" name=""/>
        <dsp:cNvSpPr/>
      </dsp:nvSpPr>
      <dsp:spPr>
        <a:xfrm>
          <a:off x="3134350" y="-275537"/>
          <a:ext cx="3511960" cy="35119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37745A1E-1DE9-FA44-8E2C-08D0E57FCB2D}" type="datetime1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r>
              <a:rPr lang="en-US" smtClean="0"/>
              <a:t>2015GrantsManagement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1E514E50-84FD-BF4B-B282-462BDA51F7EC}" type="datetime1">
              <a:rPr lang="en-US" smtClean="0"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r>
              <a:rPr lang="en-US" smtClean="0"/>
              <a:t>2015GrantsManagement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4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7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77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8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4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7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63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71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7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7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2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94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628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62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1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9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1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2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2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47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1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1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1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6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40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1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31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3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02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85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85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717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8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486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593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35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04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33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69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5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80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35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450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45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610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096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3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846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1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07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028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44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544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559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28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0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143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27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FB4597-0B58-C242-AF85-1A95E2577199}" type="datetime1">
              <a:rPr lang="en-US" smtClean="0">
                <a:solidFill>
                  <a:prstClr val="black"/>
                </a:solidFill>
                <a:latin typeface="Calibri"/>
              </a:rPr>
              <a:t>7/13/15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Calibri"/>
              </a:rPr>
              <a:t>2015GrantsManagement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36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8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2015GrantsManagement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GGOHSEP_PPT_7-10-14_v11_930a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gohseplogo_distr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20821" y="6094301"/>
            <a:ext cx="1804639" cy="3971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12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9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4.jpeg"/><Relationship Id="rId5" Type="http://schemas.openxmlformats.org/officeDocument/2006/relationships/image" Target="../media/image26.gif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4.jpeg"/><Relationship Id="rId5" Type="http://schemas.openxmlformats.org/officeDocument/2006/relationships/image" Target="../media/image26.gif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comments" Target="../comments/commen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comments" Target="../comments/commen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gi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jpeg"/><Relationship Id="rId5" Type="http://schemas.openxmlformats.org/officeDocument/2006/relationships/image" Target="../media/image8.jpeg"/><Relationship Id="rId6" Type="http://schemas.openxmlformats.org/officeDocument/2006/relationships/image" Target="../media/image10.jpg"/><Relationship Id="rId7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800000"/>
                </a:solidFill>
              </a:rPr>
              <a:t>Grants Management:</a:t>
            </a:r>
            <a:br>
              <a:rPr lang="en-US" sz="8000" b="1" dirty="0" smtClean="0">
                <a:solidFill>
                  <a:srgbClr val="800000"/>
                </a:solidFill>
              </a:rPr>
            </a:br>
            <a:r>
              <a:rPr lang="en-US" sz="5000" b="1" dirty="0" smtClean="0">
                <a:solidFill>
                  <a:srgbClr val="800000"/>
                </a:solidFill>
              </a:rPr>
              <a:t>Don’t Wait to Communicate</a:t>
            </a:r>
            <a:endParaRPr lang="en-US" sz="5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800000"/>
                </a:solidFill>
              </a:rPr>
              <a:t>Communication</a:t>
            </a:r>
            <a:r>
              <a:rPr lang="en-US" altLang="en-US" sz="4000" dirty="0"/>
              <a:t> allows for:</a:t>
            </a:r>
          </a:p>
          <a:p>
            <a:pPr lvl="1"/>
            <a:r>
              <a:rPr lang="en-US" altLang="en-US" sz="3400" b="1" dirty="0" smtClean="0">
                <a:solidFill>
                  <a:srgbClr val="800000"/>
                </a:solidFill>
              </a:rPr>
              <a:t>Anticipation</a:t>
            </a:r>
            <a:r>
              <a:rPr lang="en-US" altLang="en-US" sz="3400" dirty="0" smtClean="0">
                <a:solidFill>
                  <a:srgbClr val="800000"/>
                </a:solidFill>
              </a:rPr>
              <a:t> </a:t>
            </a: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future needs.</a:t>
            </a:r>
          </a:p>
          <a:p>
            <a:pPr lvl="1"/>
            <a:r>
              <a:rPr lang="en-US" altLang="en-US" sz="3400" b="1" dirty="0">
                <a:solidFill>
                  <a:srgbClr val="800000"/>
                </a:solidFill>
              </a:rPr>
              <a:t>Acceleration</a:t>
            </a:r>
            <a:r>
              <a:rPr lang="en-US" altLang="en-US" sz="3400" dirty="0"/>
              <a:t> </a:t>
            </a: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funding.</a:t>
            </a:r>
          </a:p>
          <a:p>
            <a:pPr lvl="1"/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for GOHSEP to </a:t>
            </a:r>
            <a:r>
              <a:rPr lang="en-US" altLang="en-US" sz="3400" b="1" dirty="0">
                <a:solidFill>
                  <a:srgbClr val="800000"/>
                </a:solidFill>
              </a:rPr>
              <a:t>assist</a:t>
            </a:r>
            <a:r>
              <a:rPr lang="en-US" altLang="en-US" sz="3400" dirty="0"/>
              <a:t> </a:t>
            </a: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you.</a:t>
            </a:r>
          </a:p>
          <a:p>
            <a:pPr lvl="1"/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Proper</a:t>
            </a:r>
            <a:r>
              <a:rPr lang="en-US" altLang="en-US" sz="3400" dirty="0"/>
              <a:t> </a:t>
            </a:r>
            <a:r>
              <a:rPr lang="en-US" altLang="en-US" sz="3400" b="1" dirty="0">
                <a:solidFill>
                  <a:srgbClr val="800000"/>
                </a:solidFill>
              </a:rPr>
              <a:t>direction</a:t>
            </a:r>
            <a:r>
              <a:rPr lang="en-US" altLang="en-US" sz="3400" dirty="0"/>
              <a:t> </a:t>
            </a: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resources</a:t>
            </a:r>
            <a:r>
              <a:rPr lang="en-US" altLang="en-US" sz="3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99703" y="1402117"/>
            <a:ext cx="4571097" cy="3629008"/>
            <a:chOff x="4599703" y="1402117"/>
            <a:chExt cx="4571097" cy="3629008"/>
          </a:xfrm>
        </p:grpSpPr>
        <p:pic>
          <p:nvPicPr>
            <p:cNvPr id="2052" name="Picture 4" descr="http://insurancedisputes.belluckfox.com/wp-content/uploads/2013/10/time-extens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" t="3352" r="16887" b="3490"/>
            <a:stretch/>
          </p:blipFill>
          <p:spPr bwMode="auto">
            <a:xfrm>
              <a:off x="4599703" y="1402117"/>
              <a:ext cx="4571097" cy="362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80000">
              <a:off x="5615559" y="4259054"/>
              <a:ext cx="323500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Time Extensions</a:t>
              </a:r>
              <a:endParaRPr 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050" name="Picture 2" descr="http://wendyleblanc.ca/wp-content/uploads/2013/06/repor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8542" r="2790" b="5448"/>
          <a:stretch/>
        </p:blipFill>
        <p:spPr bwMode="auto">
          <a:xfrm>
            <a:off x="-1" y="1233716"/>
            <a:ext cx="4601897" cy="27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74996" y="3858659"/>
            <a:ext cx="2389654" cy="2991847"/>
            <a:chOff x="3074996" y="3858659"/>
            <a:chExt cx="2389654" cy="29918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996" y="3858659"/>
              <a:ext cx="2389654" cy="299184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45119" y="6131400"/>
              <a:ext cx="1849410" cy="5036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Backlog</a:t>
              </a:r>
              <a:endParaRPr 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0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4316E-6 -2.04309E-6 L 0.25468 0.27149 " pathEditMode="relative" ptsTypes="AA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Reports </a:t>
            </a:r>
            <a:r>
              <a:rPr lang="en-US" sz="2000" dirty="0" smtClean="0"/>
              <a:t>(QRs)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Quarterly Reports </a:t>
            </a:r>
            <a:r>
              <a:rPr lang="en-US" sz="2000" b="1" dirty="0" smtClean="0">
                <a:solidFill>
                  <a:srgbClr val="800000"/>
                </a:solidFill>
              </a:rPr>
              <a:t>(QRs)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to ensuring that FEMA and the State have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up-to-date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on PA Program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</a:t>
            </a:r>
            <a:r>
              <a:rPr lang="en-US" dirty="0"/>
              <a:t>A</a:t>
            </a:r>
            <a:r>
              <a:rPr lang="en-US" dirty="0" smtClean="0"/>
              <a:t>nd 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5385"/>
            <a:ext cx="8229600" cy="319970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QRs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your </a:t>
            </a:r>
            <a:r>
              <a:rPr lang="en-US" sz="3800" b="1" dirty="0" smtClean="0">
                <a:solidFill>
                  <a:srgbClr val="800000"/>
                </a:solidFill>
              </a:rPr>
              <a:t>report card</a:t>
            </a:r>
            <a:r>
              <a:rPr lang="en-US" sz="3800" dirty="0" smtClean="0"/>
              <a:t>.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help you to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self-monitor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you’ve done everything you need to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 . . And why should I care</a:t>
            </a:r>
            <a:r>
              <a:rPr lang="en-US" dirty="0" smtClean="0"/>
              <a:t>? </a:t>
            </a:r>
            <a:r>
              <a:rPr lang="en-US" sz="2200" dirty="0" smtClean="0"/>
              <a:t>(Continued . . . </a:t>
            </a:r>
            <a:r>
              <a:rPr lang="en-US" sz="2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serve as a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checklist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make sure all your I’s are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dotted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T’s are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crossed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QRs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“keep the money flowing” to you and your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885"/>
            <a:ext cx="8369300" cy="406381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QRs help </a:t>
            </a:r>
            <a:r>
              <a:rPr lang="en-US" sz="3800" b="1" dirty="0" smtClean="0">
                <a:solidFill>
                  <a:srgbClr val="800000"/>
                </a:solidFill>
              </a:rPr>
              <a:t>facilitate communication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885"/>
            <a:ext cx="8369300" cy="579493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QRs are </a:t>
            </a:r>
            <a:r>
              <a:rPr lang="en-US" sz="3600" b="1" dirty="0" smtClean="0">
                <a:solidFill>
                  <a:srgbClr val="800000"/>
                </a:solidFill>
              </a:rPr>
              <a:t>required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law, but are especially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useful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that they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when you . . .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 need a </a:t>
            </a:r>
            <a:r>
              <a:rPr lang="en-US" sz="3200" b="1" dirty="0" smtClean="0">
                <a:solidFill>
                  <a:srgbClr val="800000"/>
                </a:solidFill>
              </a:rPr>
              <a:t>version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 need a </a:t>
            </a:r>
            <a:r>
              <a:rPr lang="en-US" sz="3200" b="1" dirty="0" smtClean="0">
                <a:solidFill>
                  <a:srgbClr val="800000"/>
                </a:solidFill>
              </a:rPr>
              <a:t>time extension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ready to </a:t>
            </a:r>
            <a:r>
              <a:rPr lang="en-US" sz="3200" b="1" dirty="0">
                <a:solidFill>
                  <a:srgbClr val="800000"/>
                </a:solidFill>
              </a:rPr>
              <a:t>closeout</a:t>
            </a:r>
            <a:r>
              <a:rPr lang="en-US" sz="3200" dirty="0"/>
              <a:t>.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Still have money left to </a:t>
            </a:r>
            <a:r>
              <a:rPr lang="en-US" sz="3200" b="1" dirty="0">
                <a:solidFill>
                  <a:srgbClr val="800000"/>
                </a:solidFill>
              </a:rPr>
              <a:t>reimburse</a:t>
            </a:r>
            <a:r>
              <a:rPr lang="en-US" sz="3200" dirty="0"/>
              <a:t>.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3131"/>
            <a:ext cx="8229600" cy="410541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QRs are a primary contributing factor to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FEMA’s timeline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</a:t>
            </a:r>
            <a:r>
              <a:rPr lang="en-US" sz="3800" b="1" dirty="0">
                <a:solidFill>
                  <a:srgbClr val="800000"/>
                </a:solidFill>
              </a:rPr>
              <a:t>entire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QRs also help identify </a:t>
            </a:r>
            <a:r>
              <a:rPr lang="en-US" sz="3800" b="1" dirty="0" smtClean="0">
                <a:solidFill>
                  <a:srgbClr val="800000"/>
                </a:solidFill>
              </a:rPr>
              <a:t>stagnant projects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both of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491"/>
            <a:ext cx="8229600" cy="3771600"/>
          </a:xfrm>
        </p:spPr>
        <p:txBody>
          <a:bodyPr>
            <a:noAutofit/>
          </a:bodyPr>
          <a:lstStyle/>
          <a:p>
            <a:pPr fontAlgn="base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Failing to do QRs could result </a:t>
            </a:r>
            <a:r>
              <a:rPr lang="en-US" sz="3800" b="1" dirty="0" err="1">
                <a:solidFill>
                  <a:srgbClr val="800000"/>
                </a:solidFill>
              </a:rPr>
              <a:t>deobligations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sz="3800" dirty="0"/>
              <a:t> </a:t>
            </a:r>
            <a:r>
              <a:rPr lang="en-US" sz="3800" b="1" dirty="0">
                <a:solidFill>
                  <a:srgbClr val="800000"/>
                </a:solidFill>
              </a:rPr>
              <a:t>loss of funding</a:t>
            </a:r>
            <a:r>
              <a:rPr lang="en-US" sz="3800" dirty="0"/>
              <a:t>!</a:t>
            </a:r>
          </a:p>
          <a:p>
            <a:pPr fontAlgn="base"/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important that QR information come from </a:t>
            </a:r>
            <a:r>
              <a:rPr lang="en-US" sz="3800" b="1" dirty="0" smtClean="0">
                <a:solidFill>
                  <a:srgbClr val="800000"/>
                </a:solidFill>
              </a:rPr>
              <a:t>you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you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most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familiar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with your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QRs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4881"/>
            <a:ext cx="8229600" cy="4028209"/>
          </a:xfrm>
        </p:spPr>
        <p:txBody>
          <a:bodyPr>
            <a:normAutofit/>
          </a:bodyPr>
          <a:lstStyle/>
          <a:p>
            <a:pPr fontAlgn="base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information coming from </a:t>
            </a:r>
            <a:r>
              <a:rPr lang="en-US" sz="3800" b="1" dirty="0">
                <a:solidFill>
                  <a:srgbClr val="800000"/>
                </a:solidFill>
              </a:rPr>
              <a:t>you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us to report the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accurate information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to FEMA.</a:t>
            </a:r>
          </a:p>
          <a:p>
            <a:pPr fontAlgn="base"/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people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can provide the most </a:t>
            </a:r>
            <a:r>
              <a:rPr lang="en-US" sz="3800" b="1" dirty="0">
                <a:solidFill>
                  <a:srgbClr val="800000"/>
                </a:solidFill>
              </a:rPr>
              <a:t>timely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3800" dirty="0"/>
              <a:t> </a:t>
            </a:r>
            <a:r>
              <a:rPr lang="en-US" sz="3800" b="1" dirty="0">
                <a:solidFill>
                  <a:srgbClr val="800000"/>
                </a:solidFill>
              </a:rPr>
              <a:t>accurate</a:t>
            </a:r>
            <a:r>
              <a:rPr lang="en-US" sz="3800" dirty="0">
                <a:solidFill>
                  <a:srgbClr val="800000"/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6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7" y="1571155"/>
            <a:ext cx="7338996" cy="41759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2186" y="5747120"/>
            <a:ext cx="2466754" cy="82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</a:t>
            </a:r>
            <a:r>
              <a:rPr lang="en-US" baseline="0" dirty="0" smtClean="0"/>
              <a:t> Training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02" t="9089" r="54701" b="17214"/>
          <a:stretch/>
        </p:blipFill>
        <p:spPr>
          <a:xfrm>
            <a:off x="-21641" y="-1"/>
            <a:ext cx="9165641" cy="6690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4423" y="0"/>
            <a:ext cx="1811215" cy="2901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5484" y="3805084"/>
            <a:ext cx="1548581" cy="20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35161" y="3493805"/>
            <a:ext cx="1548581" cy="268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7683909" y="2042400"/>
            <a:ext cx="191730" cy="278933"/>
          </a:xfrm>
          <a:prstGeom prst="upArrow">
            <a:avLst/>
          </a:prstGeom>
          <a:solidFill>
            <a:srgbClr val="C60202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90834" y="3612749"/>
            <a:ext cx="6043322" cy="2216429"/>
            <a:chOff x="190834" y="3612749"/>
            <a:chExt cx="6043322" cy="2216429"/>
          </a:xfrm>
        </p:grpSpPr>
        <p:pic>
          <p:nvPicPr>
            <p:cNvPr id="15" name="Content Placeholder 6"/>
            <p:cNvPicPr>
              <a:picLocks noChangeAspect="1"/>
            </p:cNvPicPr>
            <p:nvPr/>
          </p:nvPicPr>
          <p:blipFill rotWithShape="1">
            <a:blip r:embed="rId3"/>
            <a:srcRect l="35828" t="36483" r="55298" b="54104"/>
            <a:stretch/>
          </p:blipFill>
          <p:spPr>
            <a:xfrm>
              <a:off x="276212" y="3612749"/>
              <a:ext cx="5877158" cy="2216429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190834" y="3715948"/>
              <a:ext cx="6043322" cy="1978944"/>
            </a:xfrm>
            <a:prstGeom prst="round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664569" y="2444262"/>
            <a:ext cx="2329962" cy="9231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rgbClr val="17375E"/>
                </a:solidFill>
                <a:effectLst/>
                <a:latin typeface="+mj-lt"/>
                <a:ea typeface="+mj-ea"/>
                <a:cs typeface="+mj-cs"/>
              </a:rPr>
              <a:t>QR</a:t>
            </a:r>
            <a:r>
              <a:rPr lang="en-US" sz="4400" b="0" kern="1200" baseline="0" dirty="0" smtClean="0">
                <a:solidFill>
                  <a:srgbClr val="17375E"/>
                </a:solidFill>
                <a:effectLst/>
                <a:latin typeface="+mj-lt"/>
                <a:ea typeface="+mj-ea"/>
                <a:cs typeface="+mj-cs"/>
              </a:rPr>
              <a:t> Training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/>
          <a:srcRect l="9402" t="9089" r="54701" b="17214"/>
          <a:stretch/>
        </p:blipFill>
        <p:spPr>
          <a:xfrm>
            <a:off x="-21641" y="-1"/>
            <a:ext cx="9165641" cy="6690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4423" y="0"/>
            <a:ext cx="1811215" cy="2901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897" t="8357" r="54658" b="17404"/>
          <a:stretch/>
        </p:blipFill>
        <p:spPr>
          <a:xfrm>
            <a:off x="-21642" y="0"/>
            <a:ext cx="9165641" cy="6825542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720089">
            <a:off x="2352320" y="243241"/>
            <a:ext cx="225688" cy="380749"/>
          </a:xfrm>
          <a:prstGeom prst="upArrow">
            <a:avLst/>
          </a:prstGeom>
          <a:solidFill>
            <a:srgbClr val="C60202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00332" y="1252172"/>
            <a:ext cx="928667" cy="2036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2831689" y="894089"/>
            <a:ext cx="191730" cy="278933"/>
          </a:xfrm>
          <a:prstGeom prst="upArrow">
            <a:avLst/>
          </a:prstGeom>
          <a:solidFill>
            <a:srgbClr val="C60202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74423" y="23813"/>
            <a:ext cx="1811215" cy="2901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368548" y="4623349"/>
            <a:ext cx="2563735" cy="756692"/>
            <a:chOff x="4368548" y="4623349"/>
            <a:chExt cx="2563735" cy="7566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19721" t="21551" r="76456" b="75276"/>
            <a:stretch/>
          </p:blipFill>
          <p:spPr>
            <a:xfrm>
              <a:off x="4368548" y="4623349"/>
              <a:ext cx="2563735" cy="756692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4368548" y="4623349"/>
              <a:ext cx="2563735" cy="75669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43952" y="3608605"/>
            <a:ext cx="2709996" cy="756692"/>
            <a:chOff x="3243952" y="3608605"/>
            <a:chExt cx="2709996" cy="75669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19503" t="8505" r="76456" b="88322"/>
            <a:stretch/>
          </p:blipFill>
          <p:spPr>
            <a:xfrm>
              <a:off x="3243953" y="3608605"/>
              <a:ext cx="2709995" cy="756692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3243952" y="3608605"/>
              <a:ext cx="2709995" cy="75669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39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kinds of questions will it ask?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859"/>
            <a:ext cx="8229600" cy="4165326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QRs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 fontAlgn="base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3400" b="1" dirty="0">
                <a:solidFill>
                  <a:srgbClr val="800000"/>
                </a:solidFill>
              </a:rPr>
              <a:t>status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project, such as "in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design"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"percentage of construction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completed;”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base"/>
            <a:r>
              <a:rPr lang="en-US" sz="3400" b="1" dirty="0">
                <a:solidFill>
                  <a:srgbClr val="800000"/>
                </a:solidFill>
              </a:rPr>
              <a:t>T</a:t>
            </a:r>
            <a:r>
              <a:rPr lang="en-US" sz="3400" b="1" dirty="0" smtClean="0">
                <a:solidFill>
                  <a:srgbClr val="800000"/>
                </a:solidFill>
              </a:rPr>
              <a:t>ime </a:t>
            </a:r>
            <a:r>
              <a:rPr lang="en-US" sz="3400" b="1" dirty="0">
                <a:solidFill>
                  <a:srgbClr val="800000"/>
                </a:solidFill>
              </a:rPr>
              <a:t>extensions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granted, if any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69300" cy="12573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What kinds of questions will it ask</a:t>
            </a:r>
            <a:r>
              <a:rPr lang="en-US" sz="4900" dirty="0" smtClean="0"/>
              <a:t>?</a:t>
            </a:r>
            <a:br>
              <a:rPr lang="en-US" sz="4900" dirty="0" smtClean="0"/>
            </a:b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fontAlgn="base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400" dirty="0"/>
              <a:t> </a:t>
            </a:r>
            <a:r>
              <a:rPr lang="en-US" sz="3400" b="1" dirty="0">
                <a:solidFill>
                  <a:srgbClr val="800000"/>
                </a:solidFill>
              </a:rPr>
              <a:t>projected completion date</a:t>
            </a:r>
            <a:r>
              <a:rPr lang="en-US" sz="3400" dirty="0"/>
              <a:t>;</a:t>
            </a:r>
          </a:p>
          <a:p>
            <a:pPr lvl="1" fontAlgn="base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amount of </a:t>
            </a:r>
            <a:r>
              <a:rPr lang="en-US" sz="3400" b="1" dirty="0">
                <a:solidFill>
                  <a:srgbClr val="800000"/>
                </a:solidFill>
              </a:rPr>
              <a:t>expenditures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amount of </a:t>
            </a:r>
            <a:r>
              <a:rPr lang="en-US" sz="3400" b="1" dirty="0">
                <a:solidFill>
                  <a:srgbClr val="800000"/>
                </a:solidFill>
              </a:rPr>
              <a:t>payment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each project;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. . 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base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</a:t>
            </a:r>
            <a:r>
              <a:rPr lang="en-US" sz="3400" dirty="0"/>
              <a:t> </a:t>
            </a:r>
            <a:r>
              <a:rPr lang="en-US" sz="3400" b="1" dirty="0">
                <a:solidFill>
                  <a:srgbClr val="800000"/>
                </a:solidFill>
              </a:rPr>
              <a:t>problems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sz="3400" b="1" dirty="0">
                <a:solidFill>
                  <a:srgbClr val="800000"/>
                </a:solidFill>
              </a:rPr>
              <a:t>circumstances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could delay the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project.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676"/>
            <a:ext cx="8686800" cy="4844323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all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questions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“Our menu has changed.”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Links to create </a:t>
            </a:r>
            <a:r>
              <a:rPr lang="en-US" sz="3800" b="1" dirty="0" smtClean="0">
                <a:solidFill>
                  <a:srgbClr val="800000"/>
                </a:solidFill>
              </a:rPr>
              <a:t>Time Extension </a:t>
            </a:r>
            <a:r>
              <a:rPr lang="en-US" sz="3800" dirty="0" smtClean="0"/>
              <a:t>and </a:t>
            </a:r>
            <a:r>
              <a:rPr lang="en-US" sz="3800" b="1" dirty="0" smtClean="0">
                <a:solidFill>
                  <a:srgbClr val="800000"/>
                </a:solidFill>
              </a:rPr>
              <a:t>Closeout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 are available from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QRs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Version Requests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also available if scope or cost alignment(s) are needed.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18364" y="4380511"/>
            <a:ext cx="8621783" cy="3275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098" idx="2"/>
          </p:cNvCxnSpPr>
          <p:nvPr/>
        </p:nvCxnSpPr>
        <p:spPr>
          <a:xfrm>
            <a:off x="719379" y="3790875"/>
            <a:ext cx="0" cy="589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-523096" y="5525666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August 30, 2015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234776" y="5492490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October 1, 2015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54999" y="3135152"/>
            <a:ext cx="0" cy="1218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928535" y="5552544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October 11, 2015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2168" y="1800042"/>
            <a:ext cx="1887344" cy="1280107"/>
            <a:chOff x="1362168" y="1765345"/>
            <a:chExt cx="1887344" cy="1280107"/>
          </a:xfrm>
        </p:grpSpPr>
        <p:pic>
          <p:nvPicPr>
            <p:cNvPr id="4102" name="Picture 6" descr="http://guerreroceramics.com/wp-content/uploads/2015/02/construc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546" y="2478524"/>
              <a:ext cx="566928" cy="56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362168" y="1765345"/>
              <a:ext cx="1887344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Construction</a:t>
              </a:r>
            </a:p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Begins</a:t>
              </a:r>
              <a:endParaRPr lang="en-US" sz="2000" b="1" dirty="0">
                <a:latin typeface="Franklin Gothic Demi" panose="020B0703020102020204" pitchFamily="34" charset="0"/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2756428" y="2524836"/>
            <a:ext cx="0" cy="1828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5400000">
            <a:off x="1513953" y="5552544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October 15, 2015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4739" y="823922"/>
            <a:ext cx="1813988" cy="966047"/>
            <a:chOff x="1971091" y="1681899"/>
            <a:chExt cx="1813988" cy="966047"/>
          </a:xfrm>
        </p:grpSpPr>
        <p:sp>
          <p:nvSpPr>
            <p:cNvPr id="25" name="TextBox 24"/>
            <p:cNvSpPr txBox="1"/>
            <p:nvPr/>
          </p:nvSpPr>
          <p:spPr>
            <a:xfrm>
              <a:off x="1971091" y="2217059"/>
              <a:ext cx="181398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Franklin Gothic Demi" panose="020B0703020102020204" pitchFamily="34" charset="0"/>
                </a:rPr>
                <a:t>1</a:t>
              </a:r>
              <a:r>
                <a:rPr lang="en-US" sz="2200" b="1" baseline="30000" dirty="0" smtClean="0">
                  <a:latin typeface="Franklin Gothic Demi" panose="020B0703020102020204" pitchFamily="34" charset="0"/>
                </a:rPr>
                <a:t>st</a:t>
              </a:r>
              <a:r>
                <a:rPr lang="en-US" sz="2200" b="1" dirty="0" smtClean="0">
                  <a:latin typeface="Franklin Gothic Demi" panose="020B0703020102020204" pitchFamily="34" charset="0"/>
                </a:rPr>
                <a:t> QR Due</a:t>
              </a:r>
              <a:endParaRPr lang="en-US" sz="2200" b="1" dirty="0">
                <a:latin typeface="Franklin Gothic Demi" panose="020B0703020102020204" pitchFamily="34" charset="0"/>
              </a:endParaRPr>
            </a:p>
          </p:txBody>
        </p:sp>
        <p:pic>
          <p:nvPicPr>
            <p:cNvPr id="26" name="Picture 2" descr="http://wendyleblanc.ca/wp-content/uploads/2013/06/report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345" y="1681899"/>
              <a:ext cx="912165" cy="612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Straight Arrow Connector 22"/>
          <p:cNvCxnSpPr/>
          <p:nvPr/>
        </p:nvCxnSpPr>
        <p:spPr>
          <a:xfrm flipH="1">
            <a:off x="3329635" y="1498072"/>
            <a:ext cx="994410" cy="2869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79928" y="533293"/>
            <a:ext cx="2288233" cy="8925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Franklin Gothic Demi" panose="020B0703020102020204" pitchFamily="34" charset="0"/>
              </a:rPr>
              <a:t>Quarterly Reports Due</a:t>
            </a:r>
            <a:endParaRPr lang="en-US" sz="2600" b="1" dirty="0">
              <a:latin typeface="Franklin Gothic Demi" panose="020B07030201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973035" y="1498072"/>
            <a:ext cx="351010" cy="2842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24045" y="1600200"/>
            <a:ext cx="223280" cy="2753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72726" y="2803815"/>
            <a:ext cx="0" cy="1610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515519" y="2562445"/>
            <a:ext cx="1" cy="1872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5400000">
            <a:off x="2122119" y="5564599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January 15, 2016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5400000">
            <a:off x="2740918" y="5411023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April 15, 2016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3342346" y="5364977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July 15, 2016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3800871" y="5534298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Franklin Gothic Demi" panose="020B0703020102020204" pitchFamily="34" charset="0"/>
              </a:rPr>
              <a:t>October 15, 2016</a:t>
            </a:r>
            <a:endParaRPr lang="en-US" b="1" dirty="0">
              <a:solidFill>
                <a:srgbClr val="8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5400000">
            <a:off x="4269286" y="5547946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January 15, 2017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845825" y="4011221"/>
            <a:ext cx="4359" cy="351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110036" y="2698198"/>
            <a:ext cx="1367777" cy="1279325"/>
            <a:chOff x="5110036" y="2698198"/>
            <a:chExt cx="1367777" cy="1279325"/>
          </a:xfrm>
        </p:grpSpPr>
        <p:pic>
          <p:nvPicPr>
            <p:cNvPr id="5122" name="Picture 2" descr="http://cdn.sarahsbookshelves.com/wp-content/uploads/2015/01/Stop-Sig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180" y="3416595"/>
              <a:ext cx="563804" cy="560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5110036" y="2698198"/>
              <a:ext cx="1367777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Work</a:t>
              </a:r>
            </a:p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Deadline</a:t>
              </a:r>
              <a:endParaRPr lang="en-US" sz="2000" b="1" dirty="0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 rot="5400000">
            <a:off x="4628261" y="5492490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March 30, 2017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5400000">
            <a:off x="5270985" y="5421559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April 15, 2017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592186" y="5747120"/>
            <a:ext cx="2466754" cy="82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7823482" y="2537689"/>
            <a:ext cx="1" cy="1872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465647" y="1359082"/>
            <a:ext cx="2357836" cy="1178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rot="5400000">
            <a:off x="5869640" y="5364977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June 7, 2017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85732" y="68652"/>
            <a:ext cx="1655011" cy="1376867"/>
            <a:chOff x="7746560" y="2054517"/>
            <a:chExt cx="1367777" cy="1137905"/>
          </a:xfrm>
        </p:grpSpPr>
        <p:pic>
          <p:nvPicPr>
            <p:cNvPr id="5124" name="Picture 4" descr="http://ballclaystudio.com/wp-content/uploads/2014/12/Red_bow_large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2" r="21147"/>
            <a:stretch/>
          </p:blipFill>
          <p:spPr bwMode="auto">
            <a:xfrm>
              <a:off x="8053293" y="2698891"/>
              <a:ext cx="837163" cy="49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TextBox 96"/>
            <p:cNvSpPr txBox="1"/>
            <p:nvPr/>
          </p:nvSpPr>
          <p:spPr>
            <a:xfrm>
              <a:off x="7746560" y="2054517"/>
              <a:ext cx="1367777" cy="68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Franklin Gothic Demi" panose="020B0703020102020204" pitchFamily="34" charset="0"/>
                </a:rPr>
                <a:t>PW</a:t>
              </a:r>
            </a:p>
            <a:p>
              <a:pPr algn="ctr"/>
              <a:r>
                <a:rPr lang="en-US" sz="2400" b="1" dirty="0" smtClean="0">
                  <a:latin typeface="Franklin Gothic Demi" panose="020B0703020102020204" pitchFamily="34" charset="0"/>
                </a:rPr>
                <a:t>Closeout</a:t>
              </a:r>
              <a:endParaRPr lang="en-US" sz="2400" b="1" dirty="0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 rot="5400000">
            <a:off x="6583088" y="5368181"/>
            <a:ext cx="248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July 15, 2017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 rot="5400000">
            <a:off x="7491976" y="5548098"/>
            <a:ext cx="204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Demi" panose="020B0703020102020204" pitchFamily="34" charset="0"/>
              </a:rPr>
              <a:t>August 17, 2017</a:t>
            </a:r>
            <a:endParaRPr lang="en-US" b="1" dirty="0">
              <a:latin typeface="Franklin Gothic Demi" panose="020B0703020102020204" pitchFamily="34" charset="0"/>
            </a:endParaRPr>
          </a:p>
        </p:txBody>
      </p:sp>
      <p:cxnSp>
        <p:nvCxnSpPr>
          <p:cNvPr id="100" name="Straight Arrow Connector 99"/>
          <p:cNvCxnSpPr>
            <a:stCxn id="5124" idx="2"/>
          </p:cNvCxnSpPr>
          <p:nvPr/>
        </p:nvCxnSpPr>
        <p:spPr>
          <a:xfrm>
            <a:off x="8463363" y="1445523"/>
            <a:ext cx="47421" cy="2982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33673" y="2246789"/>
            <a:ext cx="1661918" cy="1544086"/>
            <a:chOff x="-133673" y="2246789"/>
            <a:chExt cx="1661918" cy="1544086"/>
          </a:xfrm>
        </p:grpSpPr>
        <p:pic>
          <p:nvPicPr>
            <p:cNvPr id="4098" name="Picture 2" descr="http://www.clipartbest.com/cliparts/9Tp/yRe/9TpyReaTE.jp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88" y="3268848"/>
              <a:ext cx="565781" cy="522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-133673" y="2246789"/>
              <a:ext cx="1661918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Disaster</a:t>
              </a:r>
            </a:p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Declaration</a:t>
              </a:r>
            </a:p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Date</a:t>
              </a:r>
              <a:endParaRPr lang="en-US" sz="2000" b="1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53384" y="1608559"/>
            <a:ext cx="2067561" cy="1252658"/>
            <a:chOff x="6053384" y="1573862"/>
            <a:chExt cx="2067561" cy="1252658"/>
          </a:xfrm>
        </p:grpSpPr>
        <p:pic>
          <p:nvPicPr>
            <p:cNvPr id="34" name="Picture 6" descr="http://guerreroceramics.com/wp-content/uploads/2015/02/constructi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273" y="2259592"/>
              <a:ext cx="566928" cy="566928"/>
            </a:xfrm>
            <a:prstGeom prst="rect">
              <a:avLst/>
            </a:prstGeom>
            <a:solidFill>
              <a:srgbClr val="FFFFFF"/>
            </a:solidFill>
            <a:extLst/>
          </p:spPr>
        </p:pic>
        <p:sp>
          <p:nvSpPr>
            <p:cNvPr id="35" name="TextBox 34"/>
            <p:cNvSpPr txBox="1"/>
            <p:nvPr/>
          </p:nvSpPr>
          <p:spPr>
            <a:xfrm>
              <a:off x="6053384" y="1573862"/>
              <a:ext cx="206756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Construction</a:t>
              </a:r>
            </a:p>
            <a:p>
              <a:pPr algn="ctr"/>
              <a:r>
                <a:rPr lang="en-US" sz="2000" b="1" dirty="0" smtClean="0">
                  <a:latin typeface="Franklin Gothic Demi" panose="020B0703020102020204" pitchFamily="34" charset="0"/>
                </a:rPr>
                <a:t>Ends</a:t>
              </a:r>
              <a:endParaRPr lang="en-US" sz="2000" b="1" dirty="0">
                <a:latin typeface="Franklin Gothic Demi" panose="020B0703020102020204" pitchFamily="34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 flipH="1" flipV="1">
            <a:off x="5465647" y="1359082"/>
            <a:ext cx="1049872" cy="12033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324045" y="1498072"/>
            <a:ext cx="1141602" cy="2880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24045" y="1498072"/>
            <a:ext cx="658452" cy="2823696"/>
          </a:xfrm>
          <a:prstGeom prst="straightConnector1">
            <a:avLst/>
          </a:prstGeom>
          <a:ln w="1016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458661" y="1425845"/>
            <a:ext cx="0" cy="295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37165" y="97091"/>
            <a:ext cx="1718511" cy="1400981"/>
            <a:chOff x="637165" y="1298864"/>
            <a:chExt cx="1718511" cy="1400981"/>
          </a:xfrm>
        </p:grpSpPr>
        <p:pic>
          <p:nvPicPr>
            <p:cNvPr id="4100" name="Picture 4" descr="http://mediad.publicbroadcasting.net/p/wcbu/files/201503/fema_log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68" y="2129861"/>
              <a:ext cx="857826" cy="56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37165" y="1298864"/>
              <a:ext cx="1718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Franklin Gothic Demi" panose="020B0703020102020204" pitchFamily="34" charset="0"/>
                </a:rPr>
                <a:t>FEMA PW obligated</a:t>
              </a:r>
              <a:endParaRPr lang="en-US" sz="2400" b="1" dirty="0">
                <a:latin typeface="Franklin Gothic Demi" panose="020B0703020102020204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  <p:bldP spid="20" grpId="0"/>
      <p:bldP spid="24" grpId="0"/>
      <p:bldP spid="28" grpId="0" animBg="1"/>
      <p:bldP spid="28" grpId="1" animBg="1"/>
      <p:bldP spid="28" grpId="2" animBg="1"/>
      <p:bldP spid="63" grpId="0"/>
      <p:bldP spid="64" grpId="0"/>
      <p:bldP spid="65" grpId="0"/>
      <p:bldP spid="66" grpId="0"/>
      <p:bldP spid="79" grpId="0"/>
      <p:bldP spid="88" grpId="0"/>
      <p:bldP spid="89" grpId="0"/>
      <p:bldP spid="95" grpId="0"/>
      <p:bldP spid="98" grpId="0"/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Hiccups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26897"/>
              </p:ext>
            </p:extLst>
          </p:nvPr>
        </p:nvGraphicFramePr>
        <p:xfrm>
          <a:off x="313622" y="2438398"/>
          <a:ext cx="8679968" cy="381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997"/>
                <a:gridCol w="781197"/>
                <a:gridCol w="3704805"/>
                <a:gridCol w="1460182"/>
                <a:gridCol w="1865787"/>
              </a:tblGrid>
              <a:tr h="580296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Proj</a:t>
                      </a:r>
                      <a:r>
                        <a:rPr lang="en-US" sz="2200" baseline="0" dirty="0" smtClean="0"/>
                        <a:t> #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Type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Title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% Complete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Est.</a:t>
                      </a:r>
                      <a:r>
                        <a:rPr lang="en-US" sz="2200" baseline="0" dirty="0" smtClean="0"/>
                        <a:t> Completion</a:t>
                      </a:r>
                      <a:endParaRPr lang="en-US" sz="2200" dirty="0"/>
                    </a:p>
                  </a:txBody>
                  <a:tcPr/>
                </a:tc>
              </a:tr>
              <a:tr h="5802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1555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John Doe Elementary</a:t>
                      </a:r>
                      <a:r>
                        <a:rPr lang="en-US" sz="2400" b="1" baseline="0" dirty="0" smtClean="0"/>
                        <a:t> School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May 2, 2014</a:t>
                      </a:r>
                      <a:endParaRPr lang="en-US" sz="2400" b="1" dirty="0"/>
                    </a:p>
                  </a:txBody>
                  <a:tcPr/>
                </a:tc>
              </a:tr>
              <a:tr h="5802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2801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Frank Lee</a:t>
                      </a:r>
                      <a:r>
                        <a:rPr lang="en-US" sz="2400" b="1" baseline="0" dirty="0" smtClean="0"/>
                        <a:t> High School Gym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</a:t>
                      </a:r>
                      <a:r>
                        <a:rPr lang="en-US" sz="2400" b="1" baseline="0" dirty="0" smtClean="0"/>
                        <a:t> 4, 2015</a:t>
                      </a:r>
                      <a:endParaRPr lang="en-US" sz="2400" b="1" dirty="0"/>
                    </a:p>
                  </a:txBody>
                  <a:tcPr/>
                </a:tc>
              </a:tr>
              <a:tr h="5802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3196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Rockford School</a:t>
                      </a:r>
                      <a:r>
                        <a:rPr lang="en-US" sz="2400" b="1" baseline="0" dirty="0" smtClean="0"/>
                        <a:t> Debris Removal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 1,</a:t>
                      </a:r>
                      <a:r>
                        <a:rPr lang="en-US" sz="2400" b="1" baseline="0" dirty="0" smtClean="0"/>
                        <a:t> 2015</a:t>
                      </a:r>
                      <a:endParaRPr lang="en-US" sz="2400" b="1" dirty="0"/>
                    </a:p>
                  </a:txBody>
                  <a:tcPr/>
                </a:tc>
              </a:tr>
              <a:tr h="5802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2430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Glendale Elementary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Nov 14, 2013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" y="5483289"/>
            <a:ext cx="377025" cy="377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3256290"/>
            <a:ext cx="471796" cy="471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4000625"/>
            <a:ext cx="471796" cy="471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" y="4572035"/>
            <a:ext cx="471796" cy="47179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608954" y="3215348"/>
            <a:ext cx="693201" cy="594199"/>
          </a:xfrm>
          <a:prstGeom prst="ellipse">
            <a:avLst/>
          </a:prstGeom>
          <a:noFill/>
          <a:ln w="38100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9659" y="4589608"/>
            <a:ext cx="580312" cy="526235"/>
          </a:xfrm>
          <a:prstGeom prst="ellipse">
            <a:avLst/>
          </a:prstGeom>
          <a:noFill/>
          <a:ln w="38100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65465" y="3983230"/>
            <a:ext cx="2057694" cy="656475"/>
          </a:xfrm>
          <a:prstGeom prst="ellipse">
            <a:avLst/>
          </a:prstGeom>
          <a:noFill/>
          <a:ln w="38100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74094" y="6249574"/>
            <a:ext cx="519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2012’s Hurricane Isaac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0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4320383"/>
          </a:xfrm>
        </p:spPr>
        <p:txBody>
          <a:bodyPr>
            <a:normAutofit/>
          </a:bodyPr>
          <a:lstStyle/>
          <a:p>
            <a:r>
              <a:rPr lang="en-US" sz="3300" dirty="0" smtClean="0"/>
              <a:t>“I should only report on the </a:t>
            </a:r>
            <a:r>
              <a:rPr lang="en-US" sz="3300" b="1" dirty="0" smtClean="0"/>
              <a:t>FEMA money</a:t>
            </a:r>
            <a:r>
              <a:rPr lang="en-US" sz="3300" dirty="0" smtClean="0"/>
              <a:t>.”</a:t>
            </a:r>
          </a:p>
          <a:p>
            <a:r>
              <a:rPr lang="en-US" sz="3300" dirty="0" smtClean="0"/>
              <a:t>“This is a </a:t>
            </a:r>
            <a:r>
              <a:rPr lang="en-US" sz="3300" b="1" dirty="0" smtClean="0"/>
              <a:t>financial report</a:t>
            </a:r>
            <a:r>
              <a:rPr lang="en-US" sz="3300" dirty="0" smtClean="0"/>
              <a:t>.”</a:t>
            </a:r>
          </a:p>
          <a:p>
            <a:r>
              <a:rPr lang="en-US" sz="3300" dirty="0" smtClean="0"/>
              <a:t>“I should keep my Current Percent Complete </a:t>
            </a:r>
            <a:r>
              <a:rPr lang="en-US" sz="3300" b="1" dirty="0" smtClean="0"/>
              <a:t>below 100% </a:t>
            </a:r>
            <a:r>
              <a:rPr lang="en-US" sz="3300" dirty="0" smtClean="0"/>
              <a:t>if all I have left to do is administrative work.”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4"/>
          <a:stretch/>
        </p:blipFill>
        <p:spPr>
          <a:xfrm>
            <a:off x="3045571" y="1295132"/>
            <a:ext cx="3466439" cy="81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067" t="25069" r="9274" b="26869"/>
          <a:stretch/>
        </p:blipFill>
        <p:spPr>
          <a:xfrm>
            <a:off x="165454" y="2324040"/>
            <a:ext cx="896118" cy="39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067" t="25069" r="9274" b="26869"/>
          <a:stretch/>
        </p:blipFill>
        <p:spPr>
          <a:xfrm>
            <a:off x="165454" y="2969749"/>
            <a:ext cx="896118" cy="397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067" t="25069" r="9274" b="26869"/>
          <a:stretch/>
        </p:blipFill>
        <p:spPr>
          <a:xfrm>
            <a:off x="165454" y="3667488"/>
            <a:ext cx="896118" cy="3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4320383"/>
          </a:xfrm>
        </p:spPr>
        <p:txBody>
          <a:bodyPr>
            <a:normAutofit/>
          </a:bodyPr>
          <a:lstStyle/>
          <a:p>
            <a:r>
              <a:rPr lang="en-US" sz="3300" dirty="0" smtClean="0"/>
              <a:t>“I assume if I’m </a:t>
            </a:r>
            <a:r>
              <a:rPr lang="en-US" sz="3300" b="1" dirty="0" smtClean="0"/>
              <a:t>done with my work</a:t>
            </a:r>
            <a:r>
              <a:rPr lang="en-US" sz="3300" dirty="0" smtClean="0"/>
              <a:t>, my Quarterly Reports are done too as long as I’ve reported everything at 100%.”</a:t>
            </a:r>
          </a:p>
          <a:p>
            <a:r>
              <a:rPr lang="en-US" sz="3800" dirty="0" smtClean="0"/>
              <a:t>“Not doing my Quarterly Reports can result in </a:t>
            </a:r>
            <a:r>
              <a:rPr lang="en-US" sz="3800" b="1" dirty="0" smtClean="0"/>
              <a:t>loss of funding</a:t>
            </a:r>
            <a:r>
              <a:rPr lang="en-US" sz="3800" dirty="0" smtClean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4"/>
          <a:stretch/>
        </p:blipFill>
        <p:spPr>
          <a:xfrm>
            <a:off x="3045571" y="1295132"/>
            <a:ext cx="3466439" cy="81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7067" t="25069" r="9274" b="26869"/>
          <a:stretch/>
        </p:blipFill>
        <p:spPr>
          <a:xfrm>
            <a:off x="165454" y="2341435"/>
            <a:ext cx="896118" cy="397562"/>
          </a:xfrm>
          <a:prstGeom prst="rect">
            <a:avLst/>
          </a:prstGeom>
        </p:spPr>
      </p:pic>
      <p:pic>
        <p:nvPicPr>
          <p:cNvPr id="1028" name="Picture 4" descr="http://www.clker.com/cliparts/r/a/X/k/V/N/true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5" y="3903966"/>
            <a:ext cx="296235" cy="5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blogs.psychcentral.com/couples/files/2014/10/commun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4" y="3740521"/>
            <a:ext cx="8492574" cy="31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0606" y="1393717"/>
            <a:ext cx="6335389" cy="31393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Communication</a:t>
            </a: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</a:p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Critical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7185020"/>
              </p:ext>
            </p:extLst>
          </p:nvPr>
        </p:nvGraphicFramePr>
        <p:xfrm>
          <a:off x="1510606" y="1210962"/>
          <a:ext cx="6157073" cy="415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68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933AB7-B785-42B7-891B-C2E66237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0933AB7-B785-42B7-891B-C2E66237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0933AB7-B785-42B7-891B-C2E66237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0933AB7-B785-42B7-891B-C2E662372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30933AB7-B785-42B7-891B-C2E662372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6313F0-F2E9-483F-9ED4-EA8842B2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>
                                            <p:graphicEl>
                                              <a:dgm id="{EB6313F0-F2E9-483F-9ED4-EA8842B2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>
                                            <p:graphicEl>
                                              <a:dgm id="{EB6313F0-F2E9-483F-9ED4-EA8842B2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>
                                            <p:graphicEl>
                                              <a:dgm id="{EB6313F0-F2E9-483F-9ED4-EA8842B2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>
                                            <p:graphicEl>
                                              <a:dgm id="{EB6313F0-F2E9-483F-9ED4-EA8842B2B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D9D22C-2E2F-4C67-8245-4459195E3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>
                                            <p:graphicEl>
                                              <a:dgm id="{1CD9D22C-2E2F-4C67-8245-4459195E3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>
                                            <p:graphicEl>
                                              <a:dgm id="{1CD9D22C-2E2F-4C67-8245-4459195E3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>
                                            <p:graphicEl>
                                              <a:dgm id="{1CD9D22C-2E2F-4C67-8245-4459195E3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>
                                            <p:graphicEl>
                                              <a:dgm id="{1CD9D22C-2E2F-4C67-8245-4459195E3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3687C-E787-4094-9A82-9B6BC935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>
                                            <p:graphicEl>
                                              <a:dgm id="{DC43687C-E787-4094-9A82-9B6BC935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>
                                            <p:graphicEl>
                                              <a:dgm id="{DC43687C-E787-4094-9A82-9B6BC935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graphicEl>
                                              <a:dgm id="{DC43687C-E787-4094-9A82-9B6BC935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>
                                            <p:graphicEl>
                                              <a:dgm id="{DC43687C-E787-4094-9A82-9B6BC9350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8D5F90-B455-4072-BB17-72D584E44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graphicEl>
                                              <a:dgm id="{768D5F90-B455-4072-BB17-72D584E44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>
                                            <p:graphicEl>
                                              <a:dgm id="{768D5F90-B455-4072-BB17-72D584E44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>
                                            <p:graphicEl>
                                              <a:dgm id="{768D5F90-B455-4072-BB17-72D584E44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>
                                            <p:graphicEl>
                                              <a:dgm id="{768D5F90-B455-4072-BB17-72D584E44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4FAA53-4BCF-437B-A152-707CF20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>
                                            <p:graphicEl>
                                              <a:dgm id="{EC4FAA53-4BCF-437B-A152-707CF20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>
                                            <p:graphicEl>
                                              <a:dgm id="{EC4FAA53-4BCF-437B-A152-707CF20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>
                                            <p:graphicEl>
                                              <a:dgm id="{EC4FAA53-4BCF-437B-A152-707CF20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>
                                            <p:graphicEl>
                                              <a:dgm id="{EC4FAA53-4BCF-437B-A152-707CF2059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Graphic spid="7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8066">
            <a:off x="1054571" y="1918484"/>
            <a:ext cx="3177416" cy="40630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1339">
            <a:off x="5789146" y="2681049"/>
            <a:ext cx="2220695" cy="28194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817" t="26217" r="14396" b="63248"/>
          <a:stretch/>
        </p:blipFill>
        <p:spPr>
          <a:xfrm>
            <a:off x="949477" y="3136116"/>
            <a:ext cx="3777367" cy="729159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6681" t="72072" r="35498" b="21514"/>
          <a:stretch/>
        </p:blipFill>
        <p:spPr>
          <a:xfrm>
            <a:off x="5946072" y="3976295"/>
            <a:ext cx="1640250" cy="480102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43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56E-7 3.10401E-7 L 0.26058 0.348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9" y="17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211E-7 -7.52838E-7 L -0.09906 -0.233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2" y="-116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99703" y="1402117"/>
            <a:ext cx="4571097" cy="3629008"/>
            <a:chOff x="4599703" y="1402117"/>
            <a:chExt cx="4571097" cy="3629008"/>
          </a:xfrm>
        </p:grpSpPr>
        <p:pic>
          <p:nvPicPr>
            <p:cNvPr id="2052" name="Picture 4" descr="http://insurancedisputes.belluckfox.com/wp-content/uploads/2013/10/time-extens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" t="3352" r="16887" b="3490"/>
            <a:stretch/>
          </p:blipFill>
          <p:spPr bwMode="auto">
            <a:xfrm>
              <a:off x="4599703" y="1402117"/>
              <a:ext cx="4571097" cy="362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80000">
              <a:off x="5615559" y="4259054"/>
              <a:ext cx="323500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Time Extensions</a:t>
              </a:r>
              <a:endParaRPr 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050" name="Picture 2" descr="http://wendyleblanc.ca/wp-content/uploads/2013/06/repor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8542" r="2790" b="5448"/>
          <a:stretch/>
        </p:blipFill>
        <p:spPr bwMode="auto">
          <a:xfrm>
            <a:off x="-1" y="1233716"/>
            <a:ext cx="4601897" cy="27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74996" y="3858659"/>
            <a:ext cx="2389654" cy="2991847"/>
            <a:chOff x="3074996" y="3858659"/>
            <a:chExt cx="2389654" cy="29918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996" y="3858659"/>
              <a:ext cx="2389654" cy="299184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45119" y="6131400"/>
              <a:ext cx="1849410" cy="5036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Backlog</a:t>
              </a:r>
              <a:endParaRPr 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4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116E-6 2.61061E-6 L -0.28713 0.1088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5" y="5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06858"/>
            <a:ext cx="8369301" cy="4572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must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completed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within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timeframes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by </a:t>
            </a:r>
            <a:r>
              <a:rPr lang="en-US" sz="3800" b="1" dirty="0" smtClean="0">
                <a:solidFill>
                  <a:srgbClr val="800000"/>
                </a:solidFill>
              </a:rPr>
              <a:t>FEMA</a:t>
            </a:r>
            <a:r>
              <a:rPr lang="en-US" sz="3800" dirty="0" smtClean="0"/>
              <a:t>. </a:t>
            </a:r>
            <a:endParaRPr lang="en-US" sz="3800" dirty="0"/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deadlines are measured from the </a:t>
            </a:r>
            <a:r>
              <a:rPr lang="en-US" sz="3400" b="1" dirty="0" smtClean="0">
                <a:solidFill>
                  <a:srgbClr val="800000"/>
                </a:solidFill>
              </a:rPr>
              <a:t>declaration </a:t>
            </a:r>
            <a:r>
              <a:rPr lang="en-US" sz="3400" b="1" dirty="0">
                <a:solidFill>
                  <a:srgbClr val="800000"/>
                </a:solidFill>
              </a:rPr>
              <a:t>date</a:t>
            </a:r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major disaster or emergency. </a:t>
            </a:r>
            <a:endParaRPr lang="en-US" sz="3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deadlines are established according to the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extensions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86000"/>
            <a:ext cx="6005384" cy="3991232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Time Extension is needed if your work is going to take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than your </a:t>
            </a:r>
            <a:r>
              <a:rPr lang="en-US" sz="3800" b="1" dirty="0" smtClean="0">
                <a:solidFill>
                  <a:srgbClr val="800000"/>
                </a:solidFill>
              </a:rPr>
              <a:t>current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deadline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87" y="4642515"/>
            <a:ext cx="3910313" cy="20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extensions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67331"/>
              </p:ext>
            </p:extLst>
          </p:nvPr>
        </p:nvGraphicFramePr>
        <p:xfrm>
          <a:off x="209284" y="2600498"/>
          <a:ext cx="8686800" cy="32642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4343400"/>
              </a:tblGrid>
              <a:tr h="7324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 of Work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Standard Deadline</a:t>
                      </a:r>
                      <a:r>
                        <a:rPr lang="en-US" sz="2000" baseline="0" dirty="0" smtClean="0"/>
                        <a:t> from Declaration Date</a:t>
                      </a:r>
                      <a:endParaRPr lang="en-US" sz="2000" dirty="0"/>
                    </a:p>
                  </a:txBody>
                  <a:tcPr/>
                </a:tc>
              </a:tr>
              <a:tr h="73249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Debris Clearance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6 months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249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Emergency Protective</a:t>
                      </a:r>
                      <a:r>
                        <a:rPr lang="en-US" sz="3200" b="1" baseline="0" dirty="0" smtClean="0"/>
                        <a:t> Measures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6 months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3249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Permanent</a:t>
                      </a:r>
                      <a:r>
                        <a:rPr lang="en-US" sz="3200" b="1" baseline="0" dirty="0" smtClean="0"/>
                        <a:t> Work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18 months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smtClean="0"/>
              <a:t>extensions </a:t>
            </a:r>
            <a:r>
              <a:rPr lang="en-US" sz="2000" dirty="0"/>
              <a:t>(Continued . . .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800000"/>
                </a:solidFill>
              </a:rPr>
              <a:t>The </a:t>
            </a:r>
            <a:r>
              <a:rPr lang="en-US" sz="3800" b="1" dirty="0">
                <a:solidFill>
                  <a:srgbClr val="800000"/>
                </a:solidFill>
              </a:rPr>
              <a:t>State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authority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grant extensions of the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above default deadlines.</a:t>
            </a:r>
          </a:p>
          <a:p>
            <a:pPr marL="285750" indent="-285750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3800" b="1" dirty="0" smtClean="0">
                <a:solidFill>
                  <a:srgbClr val="800000"/>
                </a:solidFill>
              </a:rPr>
              <a:t>FEMA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time extensions beyond the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tate’s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on a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case-by-case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8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18364" y="4423407"/>
            <a:ext cx="8621783" cy="32754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www.clipartbest.com/cliparts/9Tp/yRe/9TpyRea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8" y="3131189"/>
            <a:ext cx="565781" cy="5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19379" y="3680512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0918" y="2055008"/>
            <a:ext cx="1758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Disaster</a:t>
            </a:r>
          </a:p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Declaration</a:t>
            </a:r>
          </a:p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Date</a:t>
            </a:r>
            <a:endParaRPr lang="en-US" sz="2200" b="1" dirty="0">
              <a:latin typeface="Franklin Gothic Demi" panose="020B07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-414286" y="5544636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Sept 15, 2015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pic>
        <p:nvPicPr>
          <p:cNvPr id="27" name="Picture 2" descr="http://cdn.sarahsbookshelves.com/wp-content/uploads/2015/01/Stop-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17" y="3070794"/>
            <a:ext cx="563804" cy="5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09764" y="1906906"/>
            <a:ext cx="26694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FEMA</a:t>
            </a:r>
          </a:p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Emergency Work</a:t>
            </a:r>
          </a:p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Deadline</a:t>
            </a:r>
            <a:endParaRPr lang="en-US" sz="2200" b="1" dirty="0">
              <a:latin typeface="Franklin Gothic Demi" panose="020B07030201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44471" y="3680512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1810806" y="5575167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March 15, 2016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pic>
        <p:nvPicPr>
          <p:cNvPr id="31" name="Picture 2" descr="http://cdn.sarahsbookshelves.com/wp-content/uploads/2015/01/Stop-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40" y="3079057"/>
            <a:ext cx="563804" cy="5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207013" y="1915169"/>
            <a:ext cx="2816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FEMA</a:t>
            </a:r>
          </a:p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Permanent Work</a:t>
            </a:r>
          </a:p>
          <a:p>
            <a:pPr algn="ctr"/>
            <a:r>
              <a:rPr lang="en-US" sz="2200" b="1" dirty="0" smtClean="0">
                <a:latin typeface="Franklin Gothic Demi" panose="020B0703020102020204" pitchFamily="34" charset="0"/>
              </a:rPr>
              <a:t>Deadline</a:t>
            </a:r>
            <a:endParaRPr lang="en-US" sz="2200" b="1" dirty="0">
              <a:latin typeface="Franklin Gothic Demi" panose="020B07030201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615142" y="3688775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5400000">
            <a:off x="6508302" y="5580141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March 15, 2017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31688" y="4421769"/>
            <a:ext cx="487691" cy="32918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8199" y="4506301"/>
            <a:ext cx="2203704" cy="1645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4283" y="4508373"/>
            <a:ext cx="4720251" cy="1625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748760" y="248855"/>
            <a:ext cx="2195711" cy="651743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6 months</a:t>
            </a:r>
            <a:endParaRPr lang="en-US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762408" y="1116032"/>
            <a:ext cx="6892126" cy="653063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18 months</a:t>
            </a:r>
            <a:endParaRPr lang="en-US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28" grpId="0"/>
      <p:bldP spid="30" grpId="0"/>
      <p:bldP spid="32" grpId="0"/>
      <p:bldP spid="36" grpId="0"/>
      <p:bldP spid="19" grpId="0" animBg="1"/>
      <p:bldP spid="23" grpId="0" animBg="1"/>
      <p:bldP spid="41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098" name="Picture 2" descr="http://www.clipartbest.com/cliparts/9Tp/yRe/9TpyRea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8" y="2944080"/>
            <a:ext cx="565781" cy="5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19379" y="3493403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09004" y="1793254"/>
            <a:ext cx="199003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Disaster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Declaration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Date</a:t>
            </a:r>
            <a:endParaRPr lang="en-US" sz="2400" b="1" dirty="0">
              <a:latin typeface="Franklin Gothic Demi" panose="020B07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-414286" y="5210396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Sept 15, 2015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pic>
        <p:nvPicPr>
          <p:cNvPr id="27" name="Picture 2" descr="http://cdn.sarahsbookshelves.com/wp-content/uploads/2015/01/Stop-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38" y="2898040"/>
            <a:ext cx="563804" cy="5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81035" y="1554630"/>
            <a:ext cx="28764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FEMA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Emergency Work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Deadline</a:t>
            </a:r>
            <a:endParaRPr lang="en-US" sz="2400" b="1" dirty="0">
              <a:latin typeface="Franklin Gothic Demi" panose="020B07030201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88792" y="3507758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2155127" y="5255282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March 15, 2016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92186" y="6034199"/>
            <a:ext cx="2466754" cy="82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60202"/>
                </a:solidFill>
              </a:rPr>
              <a:t>Emergency Work</a:t>
            </a:r>
            <a:endParaRPr lang="en-US" sz="2400" b="1" dirty="0">
              <a:solidFill>
                <a:srgbClr val="C60202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31688" y="4187801"/>
            <a:ext cx="487691" cy="32918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8199" y="4272333"/>
            <a:ext cx="2521035" cy="1645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49233" y="4274405"/>
            <a:ext cx="2579227" cy="1625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748761" y="124699"/>
            <a:ext cx="2535160" cy="1178258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6 months</a:t>
            </a:r>
            <a:endParaRPr lang="en-US" sz="1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3293301" y="108394"/>
            <a:ext cx="2535160" cy="1178258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Up to 6 months extension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4705155" y="5237201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Sept 15, 2016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6" y="1221704"/>
            <a:ext cx="489820" cy="494314"/>
          </a:xfrm>
          <a:prstGeom prst="rect">
            <a:avLst/>
          </a:prstGeom>
        </p:spPr>
      </p:pic>
      <p:sp>
        <p:nvSpPr>
          <p:cNvPr id="37" name="Left-Right Arrow 36"/>
          <p:cNvSpPr/>
          <p:nvPr/>
        </p:nvSpPr>
        <p:spPr>
          <a:xfrm>
            <a:off x="5837840" y="112342"/>
            <a:ext cx="2988659" cy="1178258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Further extensions</a:t>
            </a:r>
          </a:p>
        </p:txBody>
      </p:sp>
      <p:pic>
        <p:nvPicPr>
          <p:cNvPr id="2050" name="Picture 2" descr="http://openir.media.mit.edu/main/wp-content/uploads/2012/08/FEMA_Clr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00" y="1222366"/>
            <a:ext cx="452127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845848" y="4189439"/>
            <a:ext cx="2990762" cy="329184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Callout 4"/>
          <p:cNvSpPr/>
          <p:nvPr/>
        </p:nvSpPr>
        <p:spPr>
          <a:xfrm>
            <a:off x="6411501" y="4518622"/>
            <a:ext cx="2530052" cy="1631225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time passes, the harder it is to get 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0.27622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27622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27761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1" grpId="0" animBg="1"/>
      <p:bldP spid="25" grpId="0" animBg="1"/>
      <p:bldP spid="34" grpId="0"/>
      <p:bldP spid="37" grpId="0" animBg="1"/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4098" name="Picture 2" descr="http://www.clipartbest.com/cliparts/9Tp/yRe/9TpyRea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8" y="2944080"/>
            <a:ext cx="565781" cy="52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719379" y="3493403"/>
            <a:ext cx="0" cy="696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50635" y="1831452"/>
            <a:ext cx="21721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Disaster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Declaration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Date</a:t>
            </a:r>
            <a:endParaRPr lang="en-US" sz="2400" b="1" dirty="0">
              <a:latin typeface="Franklin Gothic Demi" panose="020B07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-273735" y="5303625"/>
            <a:ext cx="198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Sept 15, 2015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pic>
        <p:nvPicPr>
          <p:cNvPr id="27" name="Picture 2" descr="http://cdn.sarahsbookshelves.com/wp-content/uploads/2015/01/Stop-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04" y="2511266"/>
            <a:ext cx="563804" cy="5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19379" y="1231288"/>
            <a:ext cx="348212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FEMA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Permanent Work</a:t>
            </a:r>
          </a:p>
          <a:p>
            <a:pPr algn="ctr"/>
            <a:r>
              <a:rPr lang="en-US" sz="2400" b="1" dirty="0" smtClean="0">
                <a:latin typeface="Franklin Gothic Demi" panose="020B0703020102020204" pitchFamily="34" charset="0"/>
              </a:rPr>
              <a:t>Deadline</a:t>
            </a:r>
            <a:endParaRPr lang="en-US" sz="2400" b="1" dirty="0">
              <a:latin typeface="Franklin Gothic Demi" panose="020B07030201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99106" y="3191905"/>
            <a:ext cx="0" cy="1011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1265441" y="5371184"/>
            <a:ext cx="226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March 15, 2017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92186" y="6059223"/>
            <a:ext cx="2466754" cy="82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60202"/>
                </a:solidFill>
              </a:rPr>
              <a:t>Permanent Work</a:t>
            </a:r>
            <a:endParaRPr lang="en-US" sz="2400" b="1" dirty="0">
              <a:solidFill>
                <a:srgbClr val="C60202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31688" y="4187801"/>
            <a:ext cx="487691" cy="32918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8199" y="4274405"/>
            <a:ext cx="1670907" cy="1625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90287" y="4272982"/>
            <a:ext cx="3438174" cy="1645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748761" y="156712"/>
            <a:ext cx="1685520" cy="1056921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18 months</a:t>
            </a:r>
            <a:endParaRPr lang="en-US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2434280" y="156711"/>
            <a:ext cx="3394179" cy="1056921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Up to 30 months extension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4909213" y="5266923"/>
            <a:ext cx="185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Demi" panose="020B0703020102020204" pitchFamily="34" charset="0"/>
              </a:rPr>
              <a:t>Sept 15, 2019</a:t>
            </a:r>
            <a:endParaRPr lang="en-US" sz="2000" b="1" dirty="0">
              <a:latin typeface="Franklin Gothic Demi" panose="020B0703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45" y="1143266"/>
            <a:ext cx="489820" cy="494314"/>
          </a:xfrm>
          <a:prstGeom prst="rect">
            <a:avLst/>
          </a:prstGeom>
        </p:spPr>
      </p:pic>
      <p:sp>
        <p:nvSpPr>
          <p:cNvPr id="37" name="Left-Right Arrow 36"/>
          <p:cNvSpPr/>
          <p:nvPr/>
        </p:nvSpPr>
        <p:spPr>
          <a:xfrm>
            <a:off x="5837840" y="144355"/>
            <a:ext cx="2988659" cy="1056921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Further extensions</a:t>
            </a:r>
          </a:p>
        </p:txBody>
      </p:sp>
      <p:pic>
        <p:nvPicPr>
          <p:cNvPr id="2050" name="Picture 2" descr="http://openir.media.mit.edu/main/wp-content/uploads/2012/08/FEMA_Clr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00" y="1133043"/>
            <a:ext cx="452127" cy="4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845848" y="4189439"/>
            <a:ext cx="2990762" cy="329184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Callout 25"/>
          <p:cNvSpPr/>
          <p:nvPr/>
        </p:nvSpPr>
        <p:spPr>
          <a:xfrm>
            <a:off x="6411501" y="4518622"/>
            <a:ext cx="2530052" cy="1631225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more time passes, the harder it is to get an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0.3736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7361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375 0.0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41" grpId="0" animBg="1"/>
      <p:bldP spid="25" grpId="0" animBg="1"/>
      <p:bldP spid="34" grpId="0"/>
      <p:bldP spid="37" grpId="0" animBg="1"/>
      <p:bldP spid="2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extensions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565"/>
            <a:ext cx="8229600" cy="4252253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</a:t>
            </a:r>
            <a:r>
              <a:rPr lang="en-US" sz="3800" b="1" dirty="0" smtClean="0">
                <a:solidFill>
                  <a:srgbClr val="800000"/>
                </a:solidFill>
              </a:rPr>
              <a:t>finish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time?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your current</a:t>
            </a: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work deadline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reflect the </a:t>
            </a:r>
            <a:r>
              <a:rPr lang="en-US" sz="3800" b="1" dirty="0" smtClean="0">
                <a:solidFill>
                  <a:srgbClr val="800000"/>
                </a:solidFill>
              </a:rPr>
              <a:t>anticipated completion date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your work?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a PW doesn’t “spell out” a deadline; refer to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LAPA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an exact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4835246"/>
              </p:ext>
            </p:extLst>
          </p:nvPr>
        </p:nvGraphicFramePr>
        <p:xfrm>
          <a:off x="-455723" y="0"/>
          <a:ext cx="9282223" cy="636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57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5">
                                            <p:graphicEl>
                                              <a:dgm id="{B73E4573-41B2-4B2A-90BC-18D37E3DE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0" fill="hold"/>
                                        <p:tgtEl>
                                          <p:spTgt spid="5">
                                            <p:graphicEl>
                                              <a:dgm id="{1ACBA228-B25E-4F60-A64B-7F13B4121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5">
                                            <p:graphicEl>
                                              <a:dgm id="{BFC266A7-AB09-4681-9789-996BFA0A8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Deadline in LAPA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27" t="24972" r="54513" b="12016"/>
          <a:stretch/>
        </p:blipFill>
        <p:spPr>
          <a:xfrm>
            <a:off x="288235" y="1218547"/>
            <a:ext cx="8627165" cy="53704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7554" y="3208809"/>
            <a:ext cx="1800342" cy="846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5269" y="3993242"/>
            <a:ext cx="2800626" cy="626165"/>
          </a:xfrm>
          <a:prstGeom prst="ellipse">
            <a:avLst/>
          </a:prstGeom>
          <a:noFill/>
          <a:ln w="28575">
            <a:solidFill>
              <a:srgbClr val="C60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7554" y="2275258"/>
            <a:ext cx="1800342" cy="247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11584" y="3492236"/>
            <a:ext cx="3806296" cy="1468664"/>
            <a:chOff x="71822" y="982317"/>
            <a:chExt cx="9104773" cy="3513088"/>
          </a:xfrm>
        </p:grpSpPr>
        <p:pic>
          <p:nvPicPr>
            <p:cNvPr id="11" name="Content Placeholder 5"/>
            <p:cNvPicPr>
              <a:picLocks noChangeAspect="1"/>
            </p:cNvPicPr>
            <p:nvPr/>
          </p:nvPicPr>
          <p:blipFill rotWithShape="1">
            <a:blip r:embed="rId3"/>
            <a:srcRect l="19121" t="56467" r="70565" b="33947"/>
            <a:stretch/>
          </p:blipFill>
          <p:spPr>
            <a:xfrm>
              <a:off x="71823" y="1429087"/>
              <a:ext cx="8902601" cy="293151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1822" y="982317"/>
              <a:ext cx="9104773" cy="3513088"/>
            </a:xfrm>
            <a:prstGeom prst="ellipse">
              <a:avLst/>
            </a:prstGeom>
            <a:noFill/>
            <a:ln w="28575">
              <a:solidFill>
                <a:srgbClr val="C6020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83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e</a:t>
            </a:r>
            <a:r>
              <a:rPr lang="en-US" dirty="0" smtClean="0"/>
              <a:t>xtensions </a:t>
            </a:r>
            <a:r>
              <a:rPr lang="en-US" sz="2000" dirty="0" smtClean="0"/>
              <a:t>(Continued . . . 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039"/>
            <a:ext cx="8229600" cy="5688234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work is going to take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longer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than the current work deadline, </a:t>
            </a:r>
            <a:r>
              <a:rPr lang="en-US" sz="3800" b="1" dirty="0" smtClean="0">
                <a:solidFill>
                  <a:srgbClr val="800000"/>
                </a:solidFill>
              </a:rPr>
              <a:t>request an extension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sooner rather than later!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strongly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recommend </a:t>
            </a:r>
            <a:r>
              <a:rPr lang="en-US" sz="3400" b="1" dirty="0" smtClean="0">
                <a:solidFill>
                  <a:srgbClr val="800000"/>
                </a:solidFill>
              </a:rPr>
              <a:t>6 months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sz="3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advance!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smtClean="0"/>
              <a:t>extensions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800000"/>
                </a:solidFill>
              </a:rPr>
              <a:t>Remember!</a:t>
            </a:r>
          </a:p>
          <a:p>
            <a:pPr lvl="1"/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</a:t>
            </a:r>
            <a:r>
              <a:rPr lang="en-US" sz="3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reimbursed for those costs incurred up to the </a:t>
            </a:r>
            <a:r>
              <a:rPr lang="en-US" sz="3400" b="1" dirty="0">
                <a:solidFill>
                  <a:srgbClr val="800000"/>
                </a:solidFill>
              </a:rPr>
              <a:t>latest approved work deadline</a:t>
            </a:r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 particular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extensions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332"/>
            <a:ext cx="8229600" cy="4509667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Anticipate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needs!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extension requests take time … sometimes a long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</a:t>
            </a:r>
            <a:r>
              <a:rPr lang="en-US" dirty="0"/>
              <a:t>extensions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4048"/>
            <a:ext cx="7893088" cy="4213951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Attachments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justifications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expedite requests and eliminate </a:t>
            </a:r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 for Information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(RFI)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roll-backs.</a:t>
            </a:r>
          </a:p>
          <a:p>
            <a:pPr marL="1139825" lvl="3" indent="-457200" defTabSz="569913">
              <a:spcBef>
                <a:spcPts val="1200"/>
              </a:spcBef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specifically about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need the extension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extensions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</a:rPr>
              <a:t>TIP!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Time extensions are much harder to get if you haven’t even started yet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sz="3400" b="1" dirty="0" smtClean="0">
              <a:solidFill>
                <a:srgbClr val="800000"/>
              </a:solidFill>
            </a:endParaRPr>
          </a:p>
          <a:p>
            <a:r>
              <a:rPr lang="en-US" sz="3400" b="1" dirty="0" smtClean="0">
                <a:solidFill>
                  <a:srgbClr val="800000"/>
                </a:solidFill>
              </a:rPr>
              <a:t>TIP</a:t>
            </a:r>
            <a:r>
              <a:rPr lang="en-US" sz="3400" b="1" dirty="0">
                <a:solidFill>
                  <a:srgbClr val="800000"/>
                </a:solidFill>
              </a:rPr>
              <a:t>!</a:t>
            </a:r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Deadlines do not include </a:t>
            </a:r>
            <a:r>
              <a:rPr lang="en-US" sz="3400" b="1" dirty="0">
                <a:solidFill>
                  <a:srgbClr val="800000"/>
                </a:solidFill>
              </a:rPr>
              <a:t>administrative work</a:t>
            </a:r>
            <a:r>
              <a:rPr lang="en-US" sz="3400" b="1" dirty="0">
                <a:solidFill>
                  <a:srgbClr val="C60202"/>
                </a:solidFill>
              </a:rPr>
              <a:t>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such as </a:t>
            </a:r>
            <a:r>
              <a:rPr lang="en-US" sz="3400" b="1" dirty="0">
                <a:solidFill>
                  <a:srgbClr val="800000"/>
                </a:solidFill>
              </a:rPr>
              <a:t>Direct Administrative Costs </a:t>
            </a:r>
            <a:r>
              <a:rPr lang="en-US" sz="2000" b="1" dirty="0">
                <a:solidFill>
                  <a:srgbClr val="800000"/>
                </a:solidFill>
              </a:rPr>
              <a:t>(DAC)</a:t>
            </a:r>
            <a:r>
              <a:rPr lang="en-US" sz="3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6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386"/>
          <a:stretch/>
        </p:blipFill>
        <p:spPr>
          <a:xfrm>
            <a:off x="5045856" y="4366163"/>
            <a:ext cx="4045956" cy="2491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6868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. . . </a:t>
            </a:r>
            <a:r>
              <a:rPr lang="en-US" dirty="0"/>
              <a:t>A</a:t>
            </a:r>
            <a:r>
              <a:rPr lang="en-US" dirty="0" smtClean="0"/>
              <a:t>nd why should I care so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34" y="2185269"/>
            <a:ext cx="8860765" cy="436178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getting your time extension can </a:t>
            </a:r>
            <a:r>
              <a:rPr lang="en-US" sz="3800" b="1" dirty="0" smtClean="0">
                <a:solidFill>
                  <a:srgbClr val="800000"/>
                </a:solidFill>
              </a:rPr>
              <a:t>abruptly stop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your funding!  It can also result in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deobligations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r>
              <a:rPr lang="en-US" sz="3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dirty="0" err="1" smtClean="0"/>
              <a:t>Subrecipients</a:t>
            </a:r>
            <a:r>
              <a:rPr lang="en-US" sz="4000" dirty="0" smtClean="0"/>
              <a:t> </a:t>
            </a:r>
            <a:r>
              <a:rPr lang="en-US" sz="2000" dirty="0" smtClean="0"/>
              <a:t>(Applicants) </a:t>
            </a:r>
          </a:p>
          <a:p>
            <a:pPr marL="225425" indent="0">
              <a:lnSpc>
                <a:spcPct val="70000"/>
              </a:lnSpc>
              <a:buNone/>
            </a:pPr>
            <a:r>
              <a:rPr lang="en-US" sz="2000" b="1" dirty="0">
                <a:solidFill>
                  <a:srgbClr val="800000"/>
                </a:solidFill>
              </a:rPr>
              <a:t>	</a:t>
            </a:r>
            <a:r>
              <a:rPr lang="en-US" sz="3800" b="1" dirty="0" smtClean="0">
                <a:solidFill>
                  <a:srgbClr val="800000"/>
                </a:solidFill>
              </a:rPr>
              <a:t>miss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critical step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7878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481" t="8662" r="67673" b="33457"/>
          <a:stretch/>
        </p:blipFill>
        <p:spPr>
          <a:xfrm>
            <a:off x="0" y="425880"/>
            <a:ext cx="9215176" cy="595504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9939" y="6351104"/>
            <a:ext cx="33693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76458" y="6341165"/>
            <a:ext cx="12435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5-Point Star 29"/>
          <p:cNvSpPr/>
          <p:nvPr/>
        </p:nvSpPr>
        <p:spPr>
          <a:xfrm>
            <a:off x="5270501" y="4471085"/>
            <a:ext cx="1187430" cy="1050413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167558" y="3334589"/>
            <a:ext cx="1187430" cy="1050413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807813" y="5106652"/>
            <a:ext cx="1187430" cy="1050413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4068699" y="2641010"/>
            <a:ext cx="1187430" cy="1050413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504535" y="4473274"/>
            <a:ext cx="1187430" cy="1050413"/>
          </a:xfrm>
          <a:prstGeom prst="star5">
            <a:avLst/>
          </a:prstGeom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6397635" y="4128185"/>
            <a:ext cx="1187430" cy="1050413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3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T.E.</a:t>
            </a:r>
            <a:r>
              <a:rPr lang="en-US" baseline="0" dirty="0" smtClean="0"/>
              <a:t> Training #1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35" t="8799" r="54732" b="16014"/>
          <a:stretch/>
        </p:blipFill>
        <p:spPr>
          <a:xfrm>
            <a:off x="0" y="-1"/>
            <a:ext cx="9243588" cy="69541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647" y="1247878"/>
            <a:ext cx="1519763" cy="4179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86457" y="3887235"/>
            <a:ext cx="2051065" cy="1259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57765"/>
            <a:ext cx="2792361" cy="117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170780" y="1732420"/>
            <a:ext cx="6596491" cy="1736933"/>
            <a:chOff x="2991005" y="1948394"/>
            <a:chExt cx="4956041" cy="1304984"/>
          </a:xfrm>
        </p:grpSpPr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3"/>
            <a:srcRect l="10318" t="22624" r="84163" b="73289"/>
            <a:stretch/>
          </p:blipFill>
          <p:spPr>
            <a:xfrm>
              <a:off x="2991005" y="1948394"/>
              <a:ext cx="4956041" cy="1304984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991005" y="2010029"/>
              <a:ext cx="4956041" cy="118392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8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T.E.</a:t>
            </a:r>
            <a:r>
              <a:rPr lang="en-US" baseline="0" dirty="0" smtClean="0"/>
              <a:t> Training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37" t="8687" r="54751" b="12871"/>
          <a:stretch/>
        </p:blipFill>
        <p:spPr>
          <a:xfrm>
            <a:off x="0" y="0"/>
            <a:ext cx="9144000" cy="71295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44841" y="3647046"/>
            <a:ext cx="2851842" cy="10154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400" y="57765"/>
            <a:ext cx="2792361" cy="117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377" y="251482"/>
            <a:ext cx="9020928" cy="3454073"/>
            <a:chOff x="2217315" y="767673"/>
            <a:chExt cx="6777556" cy="23591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6692" t="48899" r="60960" b="39095"/>
            <a:stretch/>
          </p:blipFill>
          <p:spPr>
            <a:xfrm>
              <a:off x="2217316" y="787768"/>
              <a:ext cx="6777555" cy="2339082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2217315" y="767673"/>
              <a:ext cx="6777555" cy="235917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1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22db2623-228f-4548-a52a-ec7d4dde9d6e" descr="A0DB273E-C0C8-4EC8-9B2A-C3931584CD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03" y="1429897"/>
            <a:ext cx="9489123" cy="496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0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3012989"/>
            <a:ext cx="8229600" cy="903004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Let’s look at a “real world” example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6029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54457" y="3040083"/>
            <a:ext cx="2087662" cy="2528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36437" y="4952979"/>
            <a:ext cx="1363075" cy="4179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4738" y="3040083"/>
            <a:ext cx="4451462" cy="1686614"/>
            <a:chOff x="3661533" y="2874951"/>
            <a:chExt cx="3483714" cy="1319944"/>
          </a:xfrm>
        </p:grpSpPr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3"/>
            <a:srcRect l="39655" t="75144" r="46991" b="18006"/>
            <a:stretch/>
          </p:blipFill>
          <p:spPr>
            <a:xfrm>
              <a:off x="3661533" y="2904512"/>
              <a:ext cx="3483714" cy="129038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3661533" y="2874951"/>
              <a:ext cx="3483714" cy="131994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" y="1126639"/>
            <a:ext cx="8013425" cy="984201"/>
            <a:chOff x="127626" y="2874951"/>
            <a:chExt cx="5683045" cy="697986"/>
          </a:xfrm>
        </p:grpSpPr>
        <p:pic>
          <p:nvPicPr>
            <p:cNvPr id="12" name="Content Placeholder 4"/>
            <p:cNvPicPr>
              <a:picLocks noChangeAspect="1"/>
            </p:cNvPicPr>
            <p:nvPr/>
          </p:nvPicPr>
          <p:blipFill rotWithShape="1">
            <a:blip r:embed="rId3"/>
            <a:srcRect l="74818" t="46418" r="3399" b="50034"/>
            <a:stretch/>
          </p:blipFill>
          <p:spPr>
            <a:xfrm>
              <a:off x="127626" y="2904512"/>
              <a:ext cx="5683045" cy="668425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27626" y="2874951"/>
              <a:ext cx="5683045" cy="69798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76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4788" y="-214313"/>
            <a:ext cx="9553575" cy="7286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204788" y="3581702"/>
            <a:ext cx="1974211" cy="12753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155412" y="2447237"/>
            <a:ext cx="5071610" cy="3101785"/>
            <a:chOff x="3155412" y="2447237"/>
            <a:chExt cx="5071610" cy="31017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51937" r="79057" b="31269"/>
            <a:stretch/>
          </p:blipFill>
          <p:spPr>
            <a:xfrm>
              <a:off x="3155412" y="2447237"/>
              <a:ext cx="5071610" cy="3101785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3181989" y="2447237"/>
              <a:ext cx="5045033" cy="3101785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71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Gustav/Ike </a:t>
            </a:r>
            <a:r>
              <a:rPr lang="en-US" dirty="0"/>
              <a:t>d</a:t>
            </a:r>
            <a:r>
              <a:rPr lang="en-US" dirty="0" smtClean="0"/>
              <a:t>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698"/>
            <a:ext cx="6240427" cy="4468134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Disasters as a whole have an </a:t>
            </a:r>
            <a:r>
              <a:rPr lang="en-US" sz="3800" b="1" dirty="0" smtClean="0">
                <a:solidFill>
                  <a:srgbClr val="800000"/>
                </a:solidFill>
              </a:rPr>
              <a:t>8-year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window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completely close the grant.</a:t>
            </a:r>
          </a:p>
          <a:p>
            <a:r>
              <a:rPr lang="en-US" sz="3800" b="1" dirty="0" smtClean="0">
                <a:solidFill>
                  <a:srgbClr val="800000"/>
                </a:solidFill>
              </a:rPr>
              <a:t>September 2016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the conclusion of the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year window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Hurricanes Gustav and 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9580">
            <a:off x="6077944" y="4208230"/>
            <a:ext cx="2925427" cy="2193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319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Gustav/Ike deadlines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2197305"/>
            <a:ext cx="8369300" cy="4245059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Therefore, as notified to all </a:t>
            </a:r>
            <a:r>
              <a:rPr lang="en-US" sz="4000" dirty="0" err="1" smtClean="0"/>
              <a:t>Subrecipients</a:t>
            </a:r>
            <a:r>
              <a:rPr lang="en-US" sz="4000" dirty="0"/>
              <a:t> </a:t>
            </a:r>
            <a:r>
              <a:rPr lang="en-US" sz="2000" dirty="0" smtClean="0"/>
              <a:t>(Applicants)</a:t>
            </a:r>
            <a:r>
              <a:rPr lang="en-US" sz="4000" dirty="0" smtClean="0"/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an e-mail blast from December 2014: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en-US" sz="3400" dirty="0" smtClean="0"/>
              <a:t> </a:t>
            </a:r>
            <a:r>
              <a:rPr lang="en-US" sz="3400" b="1" dirty="0" smtClean="0">
                <a:solidFill>
                  <a:srgbClr val="800000"/>
                </a:solidFill>
              </a:rPr>
              <a:t>September 2016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no further FEMA funding will be provided for Hurricanes Gustav &amp; 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Gustav/Ike deadlines </a:t>
            </a:r>
            <a:r>
              <a:rPr lang="en-US" sz="2200" dirty="0" smtClean="0"/>
              <a:t>(Continued </a:t>
            </a:r>
            <a:r>
              <a:rPr lang="en-US" sz="2200" dirty="0"/>
              <a:t>. . </a:t>
            </a:r>
            <a:r>
              <a:rPr lang="en-US" sz="22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3132"/>
            <a:ext cx="8229600" cy="382832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this means is – as of today - every project must be </a:t>
            </a:r>
            <a:r>
              <a:rPr lang="en-US" sz="3800" b="1" dirty="0">
                <a:solidFill>
                  <a:srgbClr val="800000"/>
                </a:solidFill>
              </a:rPr>
              <a:t>completed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3800" b="1" dirty="0"/>
              <a:t> </a:t>
            </a:r>
            <a:r>
              <a:rPr lang="en-US" sz="3800" b="1" dirty="0">
                <a:solidFill>
                  <a:srgbClr val="800000"/>
                </a:solidFill>
              </a:rPr>
              <a:t>closed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September 2016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Gustav/Ike deadlines </a:t>
            </a:r>
            <a:r>
              <a:rPr lang="en-US" sz="2200" dirty="0" smtClean="0"/>
              <a:t>(Continued </a:t>
            </a:r>
            <a:r>
              <a:rPr lang="en-US" sz="2200" dirty="0"/>
              <a:t>. . </a:t>
            </a:r>
            <a:r>
              <a:rPr lang="en-US" sz="22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7912"/>
            <a:ext cx="8229600" cy="4024450"/>
          </a:xfrm>
        </p:spPr>
        <p:txBody>
          <a:bodyPr/>
          <a:lstStyle/>
          <a:p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why we push </a:t>
            </a:r>
            <a:r>
              <a:rPr lang="en-US" sz="3800" b="1" dirty="0">
                <a:solidFill>
                  <a:srgbClr val="800000"/>
                </a:solidFill>
              </a:rPr>
              <a:t>QRs</a:t>
            </a:r>
            <a:r>
              <a:rPr lang="en-US" sz="3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3800" b="1" dirty="0">
                <a:solidFill>
                  <a:srgbClr val="800000"/>
                </a:solidFill>
              </a:rPr>
              <a:t>Time Extensions</a:t>
            </a:r>
            <a:r>
              <a:rPr lang="en-US" sz="3800" dirty="0"/>
              <a:t>.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to show </a:t>
            </a:r>
            <a:r>
              <a:rPr lang="en-US" sz="3800" b="1" dirty="0">
                <a:solidFill>
                  <a:srgbClr val="800000"/>
                </a:solidFill>
              </a:rPr>
              <a:t>significant progress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our recovery efforts in order to keep both the extensions </a:t>
            </a:r>
            <a:r>
              <a:rPr lang="en-US" sz="3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money coming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8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Gustav/Ike deadlines </a:t>
            </a:r>
            <a:r>
              <a:rPr lang="en-US" sz="2200" dirty="0" smtClean="0"/>
              <a:t>(Continued </a:t>
            </a:r>
            <a:r>
              <a:rPr lang="en-US" sz="2200" dirty="0"/>
              <a:t>. . </a:t>
            </a:r>
            <a:r>
              <a:rPr lang="en-US" sz="2200" dirty="0" smtClean="0"/>
              <a:t>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7492"/>
            <a:ext cx="8229600" cy="3954869"/>
          </a:xfrm>
        </p:spPr>
        <p:txBody>
          <a:bodyPr/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works to help </a:t>
            </a:r>
            <a:r>
              <a:rPr lang="en-US" sz="3800" b="1" dirty="0">
                <a:solidFill>
                  <a:srgbClr val="800000"/>
                </a:solidFill>
              </a:rPr>
              <a:t>you</a:t>
            </a:r>
            <a:r>
              <a:rPr lang="en-US" sz="3800" dirty="0"/>
              <a:t>!  </a:t>
            </a: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help you build the cases for extensions, versions, etc</a:t>
            </a:r>
            <a:r>
              <a:rPr lang="en-US" sz="38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99703" y="1402117"/>
            <a:ext cx="4571097" cy="3629008"/>
            <a:chOff x="4599703" y="1402117"/>
            <a:chExt cx="4571097" cy="3629008"/>
          </a:xfrm>
        </p:grpSpPr>
        <p:pic>
          <p:nvPicPr>
            <p:cNvPr id="2052" name="Picture 4" descr="http://insurancedisputes.belluckfox.com/wp-content/uploads/2013/10/time-extens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" t="3352" r="16887" b="3490"/>
            <a:stretch/>
          </p:blipFill>
          <p:spPr bwMode="auto">
            <a:xfrm>
              <a:off x="4599703" y="1402117"/>
              <a:ext cx="4571097" cy="3629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80000">
              <a:off x="5615559" y="4259054"/>
              <a:ext cx="323500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Time Extensions</a:t>
              </a:r>
              <a:endParaRPr 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050" name="Picture 2" descr="http://wendyleblanc.ca/wp-content/uploads/2013/06/repor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8542" r="2790" b="5448"/>
          <a:stretch/>
        </p:blipFill>
        <p:spPr bwMode="auto">
          <a:xfrm>
            <a:off x="-1" y="1233716"/>
            <a:ext cx="4601897" cy="27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74996" y="3858659"/>
            <a:ext cx="2389654" cy="2991847"/>
            <a:chOff x="3074996" y="3858659"/>
            <a:chExt cx="2389654" cy="29918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996" y="3858659"/>
              <a:ext cx="2389654" cy="299184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45119" y="6131400"/>
              <a:ext cx="1849410" cy="50363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Backlog</a:t>
              </a:r>
              <a:endParaRPr lang="en-US" sz="3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7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188E-6 3.72944E-7 L 0.02272 -0.210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10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</a:t>
            </a:r>
            <a:r>
              <a:rPr lang="en-US" dirty="0" smtClean="0"/>
              <a:t> is the “backlog”?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backlog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all the requests for reimbursements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(RRFs)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which have not fully undergone the entire review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2952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f3e74e3-0e15-4615-a35b-0634e486c986" descr="66BD8145-AD4D-4C13-BE46-57BAD47724D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 bwMode="auto">
          <a:xfrm>
            <a:off x="-56563" y="1241378"/>
            <a:ext cx="9491044" cy="48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</a:t>
            </a:r>
            <a:r>
              <a:rPr lang="en-US" dirty="0" smtClean="0"/>
              <a:t> is there a backlog?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5190687"/>
          </a:xfrm>
        </p:spPr>
        <p:txBody>
          <a:bodyPr/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Two (2) primary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contributing factors:</a:t>
            </a:r>
          </a:p>
          <a:p>
            <a:pPr marL="1252538" lvl="1" indent="-514350">
              <a:buAutoNum type="arabicParenR"/>
            </a:pPr>
            <a:r>
              <a:rPr lang="en-US" sz="3400" b="1" dirty="0" smtClean="0">
                <a:solidFill>
                  <a:srgbClr val="800000"/>
                </a:solidFill>
              </a:rPr>
              <a:t>Express Pay</a:t>
            </a:r>
          </a:p>
          <a:p>
            <a:pPr marL="1539875" lvl="2" indent="-457200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 the money out fast!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is there a backlog? </a:t>
            </a:r>
            <a:r>
              <a:rPr lang="en-US" sz="2200" dirty="0" smtClean="0"/>
              <a:t>(Continued </a:t>
            </a:r>
            <a:r>
              <a:rPr lang="en-US" sz="2200" dirty="0"/>
              <a:t>. . .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2538" lvl="1" indent="-514350">
              <a:buAutoNum type="arabicParenR" startAt="2"/>
            </a:pPr>
            <a:r>
              <a:rPr lang="en-US" sz="3400" b="1" dirty="0">
                <a:solidFill>
                  <a:srgbClr val="800000"/>
                </a:solidFill>
              </a:rPr>
              <a:t>Processing Time</a:t>
            </a:r>
          </a:p>
          <a:p>
            <a:pPr marL="1539875" lvl="2" indent="-457200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Roadblocks such as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incomplete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prevent the speedy processing of reimbursements.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2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622" t="70603" r="25270" b="7419"/>
          <a:stretch/>
        </p:blipFill>
        <p:spPr>
          <a:xfrm>
            <a:off x="151563" y="5686467"/>
            <a:ext cx="4263076" cy="1171533"/>
          </a:xfrm>
          <a:prstGeom prst="rect">
            <a:avLst/>
          </a:prstGeom>
        </p:spPr>
      </p:pic>
      <p:pic>
        <p:nvPicPr>
          <p:cNvPr id="4098" name="Picture 2" descr="http://images.clipartpanda.com/stack-of-paper-clipart-stack-pap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1"/>
          <a:stretch/>
        </p:blipFill>
        <p:spPr bwMode="auto">
          <a:xfrm>
            <a:off x="814883" y="4546558"/>
            <a:ext cx="2706792" cy="11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ages.clipartpanda.com/stack-of-paper-clipart-stack-pa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" y="3338313"/>
            <a:ext cx="27066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ages.clipartpanda.com/stack-of-paper-clipart-stack-pa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9" y="2103742"/>
            <a:ext cx="27066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mages.clipartpanda.com/stack-of-paper-clipart-stack-pa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895497"/>
            <a:ext cx="27066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ages.clipartpanda.com/stack-of-paper-clipart-stack-pa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0173" y="-423499"/>
            <a:ext cx="27066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524368" y="5851224"/>
            <a:ext cx="2619632" cy="726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21622" t="70603" r="25270" b="7419"/>
          <a:stretch/>
        </p:blipFill>
        <p:spPr>
          <a:xfrm>
            <a:off x="4563410" y="5686463"/>
            <a:ext cx="4263090" cy="1171537"/>
          </a:xfrm>
          <a:prstGeom prst="rect">
            <a:avLst/>
          </a:prstGeom>
        </p:spPr>
      </p:pic>
      <p:pic>
        <p:nvPicPr>
          <p:cNvPr id="24" name="Picture 2" descr="http://images.clipartpanda.com/stack-of-paper-clipart-stack-paper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1"/>
          <a:stretch/>
        </p:blipFill>
        <p:spPr bwMode="auto">
          <a:xfrm>
            <a:off x="5836508" y="4561710"/>
            <a:ext cx="2706792" cy="11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images.clipartpanda.com/stack-of-paper-clipart-stack-pa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4760" y="3161914"/>
            <a:ext cx="27066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s.clipartlogo.com/files/images/26/269603/manuscript-manuscrit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74" y="1663097"/>
            <a:ext cx="18097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images.clipartpanda.com/stack-of-paper-clipart-stack-pap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563" y="-1559670"/>
            <a:ext cx="27066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4760" y="6179117"/>
            <a:ext cx="2166473" cy="306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84760" y="6090224"/>
            <a:ext cx="244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halkduster"/>
                <a:cs typeface="Chalkduster"/>
              </a:rPr>
              <a:t>O U T B O X</a:t>
            </a:r>
            <a:endParaRPr lang="en-US" sz="2400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56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54462 0.4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action . 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0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b="1" dirty="0" smtClean="0"/>
              <a:t>why</a:t>
            </a:r>
            <a:r>
              <a:rPr lang="en-US" dirty="0" smtClean="0"/>
              <a:t> is it a big deal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the </a:t>
            </a:r>
            <a:r>
              <a:rPr lang="en-US" sz="3800" b="1" dirty="0" smtClean="0">
                <a:solidFill>
                  <a:srgbClr val="800000"/>
                </a:solidFill>
              </a:rPr>
              <a:t>last 10% retainage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Express Pay.</a:t>
            </a:r>
          </a:p>
          <a:p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PW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3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rant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b="1" dirty="0">
                <a:solidFill>
                  <a:srgbClr val="800000"/>
                </a:solidFill>
              </a:rPr>
              <a:t>d</a:t>
            </a:r>
            <a:r>
              <a:rPr lang="en-US" sz="3800" b="1" dirty="0" smtClean="0">
                <a:solidFill>
                  <a:srgbClr val="800000"/>
                </a:solidFill>
              </a:rPr>
              <a:t>eadlines</a:t>
            </a:r>
            <a:r>
              <a:rPr lang="en-US" sz="3800" dirty="0" smtClean="0"/>
              <a:t>.</a:t>
            </a:r>
          </a:p>
          <a:p>
            <a:r>
              <a:rPr lang="en-US" sz="3800" b="1" dirty="0" smtClean="0">
                <a:solidFill>
                  <a:srgbClr val="800000"/>
                </a:solidFill>
              </a:rPr>
              <a:t>Impedes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project closeout.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96489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Management has a streamlined </a:t>
            </a:r>
            <a:r>
              <a:rPr lang="en-US" sz="3800" b="1" dirty="0" smtClean="0">
                <a:solidFill>
                  <a:srgbClr val="800000"/>
                </a:solidFill>
              </a:rPr>
              <a:t>standard operating procedure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eliminating the backlog.</a:t>
            </a:r>
          </a:p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may be </a:t>
            </a:r>
            <a:r>
              <a:rPr lang="en-US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contacted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provide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Backlog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3" y="2059857"/>
            <a:ext cx="8686800" cy="4521051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Strict</a:t>
            </a:r>
            <a:r>
              <a:rPr lang="en-US" sz="3800" dirty="0" smtClean="0"/>
              <a:t> </a:t>
            </a:r>
            <a:r>
              <a:rPr lang="en-US" sz="3800" b="1" dirty="0" smtClean="0">
                <a:solidFill>
                  <a:srgbClr val="800000"/>
                </a:solidFill>
              </a:rPr>
              <a:t>deadlines</a:t>
            </a:r>
            <a:r>
              <a:rPr lang="en-US" sz="3800" dirty="0" smtClean="0"/>
              <a:t>.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a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timely response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Unmet deadlines may result in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reductions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likely hindering future funding.</a:t>
            </a:r>
          </a:p>
          <a:p>
            <a:pPr lvl="2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Once reductions are made, </a:t>
            </a:r>
            <a:r>
              <a:rPr lang="en-US" sz="3200" dirty="0" err="1" smtClean="0"/>
              <a:t>Subrecipient</a:t>
            </a:r>
            <a:r>
              <a:rPr lang="en-US" sz="3200" dirty="0" smtClean="0"/>
              <a:t> </a:t>
            </a:r>
            <a:r>
              <a:rPr lang="en-US" sz="2000" dirty="0" smtClean="0"/>
              <a:t>(Applicant)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resubmit if/when the issue is rectified.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308"/>
            <a:ext cx="8229600" cy="903004"/>
          </a:xfrm>
        </p:spPr>
        <p:txBody>
          <a:bodyPr/>
          <a:lstStyle/>
          <a:p>
            <a:r>
              <a:rPr lang="en-US" dirty="0" smtClean="0"/>
              <a:t>Backlog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493"/>
            <a:ext cx="8229600" cy="4867414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Examples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things you may be contacted about:</a:t>
            </a:r>
          </a:p>
          <a:p>
            <a:pPr lvl="1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Missing documentation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Proof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cost reasonableness / Cost analysis.</a:t>
            </a:r>
          </a:p>
          <a:p>
            <a:pPr lvl="1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extension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needed.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Version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request needed due to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 of scope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items.</a:t>
            </a:r>
          </a:p>
          <a:p>
            <a:pPr lvl="1"/>
            <a:endParaRPr lang="en-US" sz="3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Backlog </a:t>
            </a:r>
            <a:r>
              <a:rPr lang="en-US" sz="2000" dirty="0" smtClean="0"/>
              <a:t>(Continued </a:t>
            </a:r>
            <a:r>
              <a:rPr lang="en-US" sz="2000" dirty="0"/>
              <a:t>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780035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will be automatically moved to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Closeout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days 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project is 100%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055" y="3336727"/>
            <a:ext cx="3559968" cy="35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026" name="Picture 2" descr="http://blogs.psychcentral.com/couples/files/2014/10/commun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4" y="3763612"/>
            <a:ext cx="8492574" cy="31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0606" y="1393717"/>
            <a:ext cx="6335389" cy="31393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Communication</a:t>
            </a: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</a:p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Critical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http://wendyleblanc.ca/wp-content/uploads/2013/06/repo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65" y="4587560"/>
            <a:ext cx="802127" cy="745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nsurancedisputes.belluckfox.com/wp-content/uploads/2013/10/time-extensi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14091"/>
          <a:stretch/>
        </p:blipFill>
        <p:spPr bwMode="auto">
          <a:xfrm>
            <a:off x="4424782" y="5855771"/>
            <a:ext cx="914184" cy="752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68" y="4587560"/>
            <a:ext cx="811979" cy="10165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9427">
            <a:off x="1964260" y="5488419"/>
            <a:ext cx="1074568" cy="4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5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7 L 6.38889E-6 -3.7037E-7 C 0.00348 0.00231 0.00695 0.00486 0.01077 0.00717 C 0.01338 0.00856 0.01615 0.00949 0.01876 0.01065 L 0.02293 0.0125 C 0.02379 0.01435 0.02449 0.01643 0.02553 0.01782 C 0.02674 0.01944 0.02813 0.0206 0.0297 0.02153 C 0.03456 0.02477 0.04341 0.02454 0.04723 0.025 L 0.05539 0.0287 C 0.05661 0.0294 0.05817 0.0294 0.05938 0.03055 L 0.06754 0.03773 C 0.06841 0.03958 0.06911 0.04167 0.07015 0.04305 C 0.07136 0.04467 0.07344 0.04491 0.07431 0.04676 C 0.0757 0.05 0.07536 0.0544 0.07692 0.05764 L 0.0797 0.06296 C 0.08004 0.06481 0.08039 0.06667 0.08109 0.06829 C 0.08629 0.08241 0.08161 0.06551 0.08508 0.07917 C 0.08664 0.1081 0.08438 0.09629 0.08907 0.11528 C 0.08993 0.11875 0.09081 0.12338 0.09324 0.12592 C 0.09428 0.12708 0.09584 0.12731 0.09723 0.12778 C 0.09793 0.13148 0.09844 0.13796 0.10122 0.14051 C 0.10279 0.1419 0.10487 0.14167 0.10661 0.14213 C 0.10713 0.14398 0.10695 0.14653 0.10799 0.14768 C 0.11043 0.14977 0.11615 0.15116 0.11615 0.15116 C 0.11859 0.15625 0.11859 0.15764 0.12293 0.16018 C 0.12553 0.1618 0.12831 0.16273 0.13109 0.16389 C 0.1323 0.16435 0.13386 0.16458 0.13508 0.16574 C 0.13647 0.1669 0.13768 0.16829 0.13907 0.16921 C 0.14237 0.17153 0.1481 0.17222 0.15122 0.17292 C 0.15782 0.19051 0.14984 0.17292 0.15799 0.18194 C 0.15938 0.1831 0.15938 0.18611 0.16077 0.18727 C 0.16234 0.18866 0.16424 0.18866 0.16615 0.18912 C 0.1698 0.18981 0.17327 0.19028 0.17692 0.19097 L 0.23907 0.18912 C 0.24619 0.18866 0.24428 0.18704 0.25001 0.18542 C 0.25261 0.18472 0.25539 0.18426 0.25799 0.18356 C 0.28074 0.17893 0.25539 0.18449 0.27553 0.18009 C 0.27692 0.1794 0.27848 0.1794 0.2797 0.17824 C 0.28091 0.17685 0.28126 0.17454 0.2823 0.17292 C 0.2856 0.16759 0.28647 0.16736 0.29046 0.16389 C 0.2922 0.16018 0.2948 0.15717 0.29584 0.15301 C 0.29636 0.15116 0.29654 0.1493 0.29723 0.14768 C 0.29793 0.1456 0.29931 0.14421 0.30001 0.14213 C 0.30105 0.13866 0.30174 0.13495 0.30261 0.13148 L 0.304 0.12592 C 0.30452 0.11829 0.30383 0.11018 0.30539 0.10254 C 0.30695 0.09398 0.31043 0.09213 0.31477 0.08819 C 0.32258 0.07268 0.3132 0.09236 0.31893 0.07731 C 0.31963 0.07546 0.32084 0.07384 0.32154 0.07199 C 0.32327 0.06759 0.3224 0.06458 0.32553 0.06111 C 0.32674 0.05995 0.32831 0.05995 0.3297 0.05926 C 0.34046 0.03773 0.32379 0.06944 0.33647 0.05023 C 0.33855 0.04699 0.33907 0.0419 0.34185 0.03958 L 0.35001 0.03241 C 0.35122 0.03102 0.35244 0.0294 0.354 0.0287 C 0.35817 0.02685 0.36303 0.0243 0.36754 0.02338 C 0.37067 0.02245 0.37379 0.02199 0.37692 0.02153 C 0.37831 0.02083 0.3797 0.02014 0.38109 0.01967 C 0.38369 0.01898 0.38647 0.01852 0.38907 0.01782 C 0.39133 0.01736 0.39359 0.01667 0.39584 0.0162 C 0.39723 0.01481 0.39845 0.01319 0.40001 0.0125 C 0.40209 0.01134 0.40678 0.01065 0.40678 0.01065 L 0.40678 0.01065 L 0.40678 0.01065 " pathEditMode="relative" ptsTypes="AAAAAAAAAAAAAAAAAAAAAAAAAAAAAAAAAAAAAAAAAAAAAAAAAAAAAAAAAAAAAAAA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03704E-6 L 6.94444E-6 -7.03704E-6 C -0.00642 0.00046 -0.01267 0.00069 -0.01909 0.00184 C -0.02048 0.00208 -0.02169 0.00323 -0.02308 0.00346 C -0.02708 0.00439 -0.03124 0.00485 -0.03524 0.00532 L -0.04739 0.01064 C -0.04878 0.01134 -0.04999 0.01203 -0.05138 0.01249 C -0.05312 0.01319 -0.05902 0.01481 -0.06093 0.0162 C -0.06232 0.01712 -0.06353 0.01874 -0.06492 0.01967 C -0.06718 0.02129 -0.07222 0.02245 -0.07447 0.02337 C -0.07708 0.02453 -0.08246 0.02708 -0.08246 0.02708 C -0.0835 0.03055 -0.08246 0.03657 -0.08524 0.03772 L -0.0934 0.04143 L -0.09739 0.04328 L -0.10555 0.05948 C -0.10642 0.06134 -0.10763 0.06272 -0.10815 0.06481 C -0.11145 0.07777 -0.10937 0.07245 -0.11371 0.08101 C -0.11631 0.11735 -0.11284 0.08425 -0.1177 0.10995 C -0.11805 0.11157 -0.11944 0.12036 -0.12031 0.12245 C -0.12725 0.13888 -0.12326 0.12823 -0.12985 0.13865 C -0.1309 0.1405 -0.13142 0.14259 -0.13246 0.14421 C -0.13367 0.14559 -0.13541 0.14629 -0.13662 0.14768 C -0.15051 0.16411 -0.13958 0.15393 -0.14878 0.16226 C -0.14965 0.16388 -0.15017 0.1662 -0.15156 0.16759 C -0.1526 0.16874 -0.15433 0.16851 -0.15555 0.16944 C -0.16735 0.17731 -0.15086 0.16921 -0.16492 0.17476 C -0.1677 0.17592 -0.17048 0.17708 -0.17308 0.17846 C -0.18819 0.18518 -0.17569 0.18009 -0.21232 0.18194 C -0.22847 0.18147 -0.24478 0.18171 -0.26093 0.18009 C -0.26388 0.17985 -0.26631 0.17777 -0.26909 0.17661 L -0.27725 0.17291 L -0.2934 0.16573 C -0.2934 0.16573 -0.30156 0.16226 -0.30156 0.16226 L -0.30954 0.15485 C -0.31249 0.14305 -0.3085 0.15485 -0.3151 0.14768 C -0.31631 0.14629 -0.31666 0.14397 -0.3177 0.14235 C -0.321 0.13703 -0.32187 0.1368 -0.32586 0.13333 L -0.32847 0.12245 L -0.32985 0.11712 C -0.33037 0.10809 -0.3302 0.09907 -0.33124 0.09004 C -0.33159 0.08634 -0.33333 0.08286 -0.33402 0.07916 C -0.33437 0.07684 -0.33454 0.0743 -0.33524 0.07198 C -0.33593 0.07013 -0.33732 0.06851 -0.33801 0.06666 C -0.33871 0.06504 -0.33871 0.06296 -0.3394 0.06134 C -0.34201 0.05509 -0.34478 0.04953 -0.34878 0.0449 C -0.34999 0.04351 -0.35156 0.04259 -0.35294 0.04143 C -0.35746 0.03217 -0.35312 0.03865 -0.35972 0.03425 C -0.3611 0.03333 -0.36215 0.03147 -0.36371 0.03055 C -0.36631 0.02893 -0.37187 0.02708 -0.37187 0.02708 C -0.37308 0.02569 -0.37447 0.0243 -0.37586 0.02337 C -0.37708 0.02245 -0.37864 0.02245 -0.37985 0.02152 C -0.39392 0.01134 -0.38298 0.01666 -0.39201 0.01249 C -0.39305 0.01064 -0.39357 0.00856 -0.39478 0.00717 C -0.39583 0.00601 -0.39756 0.00624 -0.39878 0.00532 C -0.40034 0.00439 -0.40138 0.00254 -0.40294 0.00184 C -0.40763 -0.0007 -0.41145 -7.03704E-6 -0.41631 -7.03704E-6 L -0.41631 -7.03704E-6 " pathEditMode="relative" ptsTypes="AAAAAAAAAAAAAAAAAAAAAAAAAAAAAAAAAAAAAAAAAAAAAAAAAAAAAAAAA">
                                      <p:cBhvr>
                                        <p:cTn id="2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L 5.55556E-6 1.85185E-6 L -0.02829 -0.0037 L -0.04183 -0.00532 C -0.04374 -0.00602 -0.04548 -0.00671 -0.04721 -0.00717 C -0.05086 -0.0081 -0.05451 -0.00764 -0.05815 -0.00902 C -0.05971 -0.00949 -0.06076 -0.01157 -0.06214 -0.01273 C -0.06336 -0.01342 -0.06492 -0.01389 -0.06614 -0.01435 C -0.06857 -0.02361 -0.06562 -0.01759 -0.07291 -0.02176 C -0.07447 -0.02245 -0.07551 -0.0243 -0.07707 -0.02523 C -0.07968 -0.02685 -0.08506 -0.02893 -0.08506 -0.02893 C -0.08697 -0.0324 -0.08749 -0.03819 -0.09044 -0.03958 C -0.09617 -0.04213 -0.09339 -0.04051 -0.0986 -0.04514 C -0.10051 -0.04861 -0.10294 -0.05185 -0.10398 -0.05578 L -0.10676 -0.06666 C -0.10711 -0.07152 -0.10746 -0.07639 -0.10815 -0.08102 C -0.10919 -0.08981 -0.11041 -0.08958 -0.11214 -0.09907 C -0.11266 -0.10162 -0.11284 -0.10416 -0.11353 -0.10625 C -0.11423 -0.10856 -0.11978 -0.11805 -0.1203 -0.11898 C -0.12204 -0.12245 -0.12308 -0.12708 -0.12569 -0.12986 C -0.12742 -0.13148 -0.12916 -0.13333 -0.13107 -0.13518 C -0.13246 -0.13634 -0.13385 -0.1375 -0.13506 -0.13889 C -0.13975 -0.14398 -0.14044 -0.14838 -0.14721 -0.15139 C -0.1486 -0.15208 -0.14999 -0.15231 -0.15138 -0.15324 C -0.15277 -0.15416 -0.15381 -0.15625 -0.15537 -0.15671 C -0.1585 -0.1581 -0.1618 -0.15787 -0.16492 -0.15856 C -0.16753 -0.15926 -0.1703 -0.15972 -0.17291 -0.16041 C -0.17516 -0.16088 -0.17742 -0.1618 -0.17968 -0.16227 C -0.18419 -0.16296 -0.18871 -0.16342 -0.19322 -0.16412 C -0.19461 -0.16527 -0.19721 -0.16551 -0.19721 -0.16759 C -0.19721 -0.1699 -0.19478 -0.1706 -0.19322 -0.17129 C -0.19062 -0.17245 -0.18784 -0.17245 -0.18506 -0.17291 C -0.17482 -0.17245 -0.16423 -0.17361 -0.15398 -0.17129 C -0.15086 -0.1706 -0.146 -0.16412 -0.146 -0.16412 C -0.14496 -0.16227 -0.14444 -0.15995 -0.14322 -0.15856 C -0.14079 -0.15578 -0.13506 -0.15139 -0.13506 -0.15139 C -0.13471 -0.14953 -0.13454 -0.14768 -0.13385 -0.14606 C -0.13263 -0.14398 -0.13089 -0.14259 -0.12968 -0.14051 C -0.12864 -0.13889 -0.12794 -0.13703 -0.12707 -0.13518 C -0.12655 -0.13148 -0.12621 -0.12801 -0.12569 -0.1243 C -0.12482 -0.11944 -0.12395 -0.11481 -0.12291 -0.10995 C -0.12135 -0.10092 -0.12221 -0.10509 -0.1203 -0.09722 C -0.11996 -0.09421 -0.11944 -0.08356 -0.11753 -0.0794 C -0.11596 -0.07546 -0.11319 -0.07268 -0.11214 -0.06852 C -0.11023 -0.06111 -0.11162 -0.06458 -0.10815 -0.05764 C -0.10711 -0.05208 -0.10711 -0.0493 -0.10398 -0.04514 C -0.10294 -0.04352 -0.10138 -0.04259 -0.09999 -0.04143 C -0.09635 -0.02708 -0.10173 -0.04398 -0.09461 -0.03426 C -0.09357 -0.03287 -0.09409 -0.03032 -0.09322 -0.02893 C -0.09218 -0.02708 -0.09062 -0.02615 -0.08923 -0.02523 C -0.08662 -0.02361 -0.08385 -0.02291 -0.08107 -0.02176 L -0.07291 -0.01805 L -0.06492 -0.01435 L -0.06076 -0.01273 C -0.05624 -0.0037 -0.06006 -0.00833 -0.04999 -0.00532 C -0.0486 -0.00509 -0.04739 -0.00416 -0.046 -0.0037 C -0.04374 -0.00277 -0.04131 -0.00254 -0.03923 -0.00185 C -0.03645 -0.00092 -0.03385 0.00093 -0.03107 0.00185 L -0.02569 0.00371 C -0.01753 0.00301 -0.00937 0.00278 -0.00138 0.00185 C 5.55556E-6 0.00162 0.00122 1.85185E-6 0.00279 1.85185E-6 C 0.01806 -0.00115 0.03334 -0.00115 0.04862 -0.00185 C 0.0514 -0.00301 0.05522 -0.00231 0.05678 -0.00532 C 0.0599 -0.0118 0.06077 -0.01504 0.06754 -0.01805 C 0.06893 -0.01875 0.07032 -0.01944 0.07171 -0.0199 C 0.08282 -0.02361 0.07414 -0.01967 0.08386 -0.02338 C 0.08525 -0.02407 0.08664 -0.0243 0.08786 -0.02523 C 0.09289 -0.0287 0.0915 -0.02916 0.09602 -0.03426 C 0.09723 -0.03565 0.09862 -0.03657 0.10001 -0.03796 C 0.10088 -0.03958 0.10209 -0.0412 0.10279 -0.04328 C 0.10383 -0.04676 0.10539 -0.05416 0.10539 -0.05416 C 0.10626 -0.07315 0.10504 -0.07963 0.10817 -0.09375 C 0.10904 -0.09745 0.10921 -0.10139 0.11077 -0.10463 C 0.11268 -0.1081 0.11355 -0.11296 0.11633 -0.11527 L 0.12032 -0.11898 C 0.12119 -0.12083 0.12171 -0.12291 0.1231 -0.1243 C 0.12414 -0.12546 0.12605 -0.12477 0.12709 -0.12615 C 0.12935 -0.12916 0.13074 -0.13333 0.13247 -0.13703 C 0.13456 -0.14097 0.13612 -0.14514 0.13924 -0.14791 C 0.14046 -0.14884 0.14202 -0.14884 0.14324 -0.14953 C 0.14515 -0.15069 0.14688 -0.15208 0.14862 -0.15324 C 0.15001 -0.15393 0.1514 -0.15416 0.15279 -0.15509 C 0.15418 -0.15602 0.15539 -0.15764 0.15678 -0.15856 C 0.15938 -0.16018 0.16216 -0.16111 0.16494 -0.16227 C 0.17154 -0.16527 0.16754 -0.16365 0.17709 -0.16574 C 0.17848 -0.16643 0.1797 -0.16713 0.18109 -0.16759 C 0.19428 -0.17199 0.19984 -0.16944 0.21772 -0.16944 L 0.21772 -0.16944 L 0.21772 -0.16944 " pathEditMode="relative" ptsTypes="AAAAAAAAAAAAAAAAAAAAAAAAAAAAAAAAAAAAAAAAAAAAAAAAAAAAAAAAAAAAAAAAAAAAAAAAAAAAAAAAAAAAAAAAA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4687 -0.00278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900" b="1" dirty="0" smtClean="0">
                <a:solidFill>
                  <a:srgbClr val="800000"/>
                </a:solidFill>
              </a:rPr>
              <a:t>Grants Management:</a:t>
            </a:r>
            <a:r>
              <a:rPr lang="en-US" b="1" dirty="0" smtClean="0">
                <a:solidFill>
                  <a:srgbClr val="800000"/>
                </a:solidFill>
              </a:rPr>
              <a:t/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5600" b="1" dirty="0" smtClean="0">
                <a:solidFill>
                  <a:srgbClr val="800000"/>
                </a:solidFill>
              </a:rPr>
              <a:t>Don’t Wait to Communicate</a:t>
            </a:r>
            <a:endParaRPr lang="en-US" sz="56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88073" y="4157008"/>
            <a:ext cx="7435362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Calibri" charset="0"/>
              </a:rPr>
              <a:t>Joseph Gallo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Problem Resolution Officer – PA Grants Management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(225) 334-7781</a:t>
            </a:r>
          </a:p>
          <a:p>
            <a:r>
              <a:rPr lang="en-US" sz="2400" b="1" dirty="0" err="1" smtClean="0">
                <a:solidFill>
                  <a:srgbClr val="3366FF"/>
                </a:solidFill>
                <a:latin typeface="Calibri" charset="0"/>
              </a:rPr>
              <a:t>joseph.gallo@la.gov</a:t>
            </a:r>
            <a:endParaRPr lang="en-US" sz="2400" b="1" dirty="0" smtClean="0">
              <a:solidFill>
                <a:srgbClr val="3366FF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solidFill>
                <a:srgbClr val="595959"/>
              </a:solidFill>
              <a:latin typeface="Calibri" charset="0"/>
            </a:endParaRPr>
          </a:p>
        </p:txBody>
      </p:sp>
      <p:pic>
        <p:nvPicPr>
          <p:cNvPr id="9" name="Picture 8" descr="gohseplogo_dist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3" y="2704811"/>
            <a:ext cx="1432239" cy="14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1"/>
    </mc:Choice>
    <mc:Fallback xmlns:mv="urn:schemas-microsoft-com:mac:vml" xmlns="">
      <p:transition spd="slow" advTm="130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114300" y="5380041"/>
            <a:ext cx="9372599" cy="147796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21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6648" y="1729060"/>
            <a:ext cx="6729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Do we need a version?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2464" y="2157876"/>
            <a:ext cx="6426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 a version being written?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6342" y="2610397"/>
            <a:ext cx="6587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Have we requested this before?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219" y="3072293"/>
            <a:ext cx="5318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What’s taking so long?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0240" y="5089152"/>
            <a:ext cx="5318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else do I need to do?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2761" y="5530516"/>
            <a:ext cx="5318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Why do I need to do this?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9996" y="5948789"/>
            <a:ext cx="5318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is this used for?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996" y="4232164"/>
            <a:ext cx="7414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Do I need an extension?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482" y="4626382"/>
            <a:ext cx="6329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Why should I care about this?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2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We don’t </a:t>
            </a:r>
            <a:r>
              <a:rPr lang="en-US" altLang="en-US" sz="3600" b="1" dirty="0"/>
              <a:t>know</a:t>
            </a:r>
            <a:r>
              <a:rPr lang="en-US" altLang="en-US" sz="3600" dirty="0"/>
              <a:t> what you don’t </a:t>
            </a:r>
            <a:r>
              <a:rPr lang="en-US" altLang="en-US" sz="3600" b="1" dirty="0">
                <a:solidFill>
                  <a:srgbClr val="800000"/>
                </a:solidFill>
              </a:rPr>
              <a:t>tell</a:t>
            </a:r>
            <a:r>
              <a:rPr lang="en-US" altLang="en-US" sz="3600" dirty="0"/>
              <a:t> us.</a:t>
            </a:r>
          </a:p>
          <a:p>
            <a:r>
              <a:rPr lang="en-US" altLang="en-US" sz="3600" dirty="0"/>
              <a:t>We can’t answer the questions you don’t </a:t>
            </a:r>
            <a:r>
              <a:rPr lang="en-US" altLang="en-US" sz="3600" b="1" dirty="0" smtClean="0">
                <a:solidFill>
                  <a:srgbClr val="800000"/>
                </a:solidFill>
              </a:rPr>
              <a:t>ask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20651</TotalTime>
  <Words>1907</Words>
  <Application>Microsoft Macintosh PowerPoint</Application>
  <PresentationFormat>On-screen Show (4:3)</PresentationFormat>
  <Paragraphs>418</Paragraphs>
  <Slides>71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Grants Management: Don’t Wait to Communicate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Grants Management: Don’t Wait to Communicate</vt:lpstr>
      <vt:lpstr>PowerPoint Presentation</vt:lpstr>
      <vt:lpstr>Communication</vt:lpstr>
      <vt:lpstr>Communication (Continued . . . )</vt:lpstr>
      <vt:lpstr>PowerPoint Presentation</vt:lpstr>
      <vt:lpstr>Quarterly Reports (QRs)</vt:lpstr>
      <vt:lpstr>. . . And why should I care?</vt:lpstr>
      <vt:lpstr>. . . And why should I care? (Continued . . . )</vt:lpstr>
      <vt:lpstr>QRs (Continued . . . )</vt:lpstr>
      <vt:lpstr>QRs (Continued . . . )</vt:lpstr>
      <vt:lpstr>QRs (Continued . . . )</vt:lpstr>
      <vt:lpstr>QRs (Continued . . . )</vt:lpstr>
      <vt:lpstr>QRs (Continued . . . )</vt:lpstr>
      <vt:lpstr>QR Training #1</vt:lpstr>
      <vt:lpstr>QR Training #2</vt:lpstr>
      <vt:lpstr>What kinds of questions will it ask?</vt:lpstr>
      <vt:lpstr>What kinds of questions will it ask? (Continued . . . )</vt:lpstr>
      <vt:lpstr>QRs</vt:lpstr>
      <vt:lpstr>QRs (Continued . . . )</vt:lpstr>
      <vt:lpstr>PowerPoint Presentation</vt:lpstr>
      <vt:lpstr>Common Hiccups</vt:lpstr>
      <vt:lpstr>PowerPoint Presentation</vt:lpstr>
      <vt:lpstr>PowerPoint Presentation</vt:lpstr>
      <vt:lpstr>PowerPoint Presentation</vt:lpstr>
      <vt:lpstr>PowerPoint Presentation</vt:lpstr>
      <vt:lpstr>Time extensions</vt:lpstr>
      <vt:lpstr>Time extensions (Continued . . . )</vt:lpstr>
      <vt:lpstr>Time extensions (Continued . . . )</vt:lpstr>
      <vt:lpstr>Time extensions (Continued . . . )</vt:lpstr>
      <vt:lpstr>PowerPoint Presentation</vt:lpstr>
      <vt:lpstr>PowerPoint Presentation</vt:lpstr>
      <vt:lpstr>PowerPoint Presentation</vt:lpstr>
      <vt:lpstr>Time extensions (Continued . . . )</vt:lpstr>
      <vt:lpstr>Work Deadline in LAPA</vt:lpstr>
      <vt:lpstr>Time extensions (Continued . . . )</vt:lpstr>
      <vt:lpstr>Time extensions (Continued . . . )</vt:lpstr>
      <vt:lpstr>Time extensions (Continued . . . )</vt:lpstr>
      <vt:lpstr>Time extensions (Continued . . . )</vt:lpstr>
      <vt:lpstr>Time extensions (continued . . . )</vt:lpstr>
      <vt:lpstr>. . . And why should I care so much?</vt:lpstr>
      <vt:lpstr>PowerPoint Presentation</vt:lpstr>
      <vt:lpstr>T.E. Training #1</vt:lpstr>
      <vt:lpstr>T.E. Training #2</vt:lpstr>
      <vt:lpstr>Let’s look at a “real world” example . . .</vt:lpstr>
      <vt:lpstr>PowerPoint Presentation</vt:lpstr>
      <vt:lpstr>PowerPoint Presentation</vt:lpstr>
      <vt:lpstr>Gustav/Ike deadlines</vt:lpstr>
      <vt:lpstr>Gustav/Ike deadlines (Continued . . . )</vt:lpstr>
      <vt:lpstr>Gustav/Ike deadlines (Continued . . . )</vt:lpstr>
      <vt:lpstr>Gustav/Ike deadlines (Continued . . . )</vt:lpstr>
      <vt:lpstr>Gustav/Ike deadlines (Continued . . . )</vt:lpstr>
      <vt:lpstr>PowerPoint Presentation</vt:lpstr>
      <vt:lpstr>What is the “backlog”?</vt:lpstr>
      <vt:lpstr>Why is there a backlog? (Continued . . . )</vt:lpstr>
      <vt:lpstr>Why is there a backlog? (Continued . . . )</vt:lpstr>
      <vt:lpstr>PowerPoint Presentation</vt:lpstr>
      <vt:lpstr>In action . . .</vt:lpstr>
      <vt:lpstr>. . . And why is it a big deal now?</vt:lpstr>
      <vt:lpstr>Backlog</vt:lpstr>
      <vt:lpstr>Backlog (Continued . . . )</vt:lpstr>
      <vt:lpstr>Backlog (Continued . . . )</vt:lpstr>
      <vt:lpstr>Backlog (Continued . . . )</vt:lpstr>
      <vt:lpstr>PowerPoint Presentation</vt:lpstr>
      <vt:lpstr>Contacts</vt:lpstr>
      <vt:lpstr>Questions?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662</cp:revision>
  <cp:lastPrinted>2015-07-07T20:37:03Z</cp:lastPrinted>
  <dcterms:created xsi:type="dcterms:W3CDTF">2013-04-02T20:42:59Z</dcterms:created>
  <dcterms:modified xsi:type="dcterms:W3CDTF">2015-07-13T13:31:10Z</dcterms:modified>
</cp:coreProperties>
</file>