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259" r:id="rId4"/>
    <p:sldId id="260" r:id="rId5"/>
    <p:sldId id="291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37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7D42F-91F2-422F-9981-53497B4134E7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7D321-12FC-4CF4-9F6F-872874F5A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57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33CBA-C72E-45C3-8EE7-9D769E9597C2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A3B5A-7B9C-4435-BEDC-E5AD5147A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7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08">
              <a:defRPr>
                <a:solidFill>
                  <a:schemeClr val="tx1"/>
                </a:solidFill>
                <a:latin typeface="Arial" charset="0"/>
              </a:defRPr>
            </a:lvl1pPr>
            <a:lvl2pPr marL="731286" indent="-281264" defTabSz="914108">
              <a:defRPr>
                <a:solidFill>
                  <a:schemeClr val="tx1"/>
                </a:solidFill>
                <a:latin typeface="Arial" charset="0"/>
              </a:defRPr>
            </a:lvl2pPr>
            <a:lvl3pPr marL="1125055" indent="-225011" defTabSz="914108">
              <a:defRPr>
                <a:solidFill>
                  <a:schemeClr val="tx1"/>
                </a:solidFill>
                <a:latin typeface="Arial" charset="0"/>
              </a:defRPr>
            </a:lvl3pPr>
            <a:lvl4pPr marL="1575077" indent="-225011" defTabSz="914108">
              <a:defRPr>
                <a:solidFill>
                  <a:schemeClr val="tx1"/>
                </a:solidFill>
                <a:latin typeface="Arial" charset="0"/>
              </a:defRPr>
            </a:lvl4pPr>
            <a:lvl5pPr marL="2025099" indent="-225011" defTabSz="914108">
              <a:defRPr>
                <a:solidFill>
                  <a:schemeClr val="tx1"/>
                </a:solidFill>
                <a:latin typeface="Arial" charset="0"/>
              </a:defRPr>
            </a:lvl5pPr>
            <a:lvl6pPr marL="2475121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5143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5165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5187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D9621BE-EA46-40F1-A7C9-1DCAAD9D30D9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2000" dirty="0"/>
              <a:t>There are still many facilities that do not file a Tier II.</a:t>
            </a:r>
          </a:p>
          <a:p>
            <a:pPr algn="ctr" eaLnBrk="1" hangingPunct="1"/>
            <a:endParaRPr lang="en-US" sz="2000" dirty="0"/>
          </a:p>
          <a:p>
            <a:pPr algn="ctr" eaLnBrk="1" hangingPunct="1"/>
            <a:r>
              <a:rPr lang="en-US" sz="2000" dirty="0"/>
              <a:t>Some are unaware of the requirement.</a:t>
            </a:r>
          </a:p>
          <a:p>
            <a:pPr algn="ctr" eaLnBrk="1" hangingPunct="1"/>
            <a:endParaRPr lang="en-US" sz="2000" dirty="0"/>
          </a:p>
          <a:p>
            <a:pPr algn="ctr" eaLnBrk="1" hangingPunct="1"/>
            <a:r>
              <a:rPr lang="en-US" sz="2000" dirty="0"/>
              <a:t>Some do not believe they need to file.</a:t>
            </a:r>
          </a:p>
          <a:p>
            <a:pPr algn="ctr" eaLnBrk="1" hangingPunct="1"/>
            <a:endParaRPr lang="en-US" sz="2000" dirty="0"/>
          </a:p>
          <a:p>
            <a:pPr algn="ctr" eaLnBrk="1" hangingPunct="1"/>
            <a:r>
              <a:rPr lang="en-US" sz="2000" dirty="0"/>
              <a:t>Some choose not to file.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08">
              <a:defRPr>
                <a:solidFill>
                  <a:schemeClr val="tx1"/>
                </a:solidFill>
                <a:latin typeface="Arial" charset="0"/>
              </a:defRPr>
            </a:lvl1pPr>
            <a:lvl2pPr marL="731286" indent="-281264" defTabSz="914108">
              <a:defRPr>
                <a:solidFill>
                  <a:schemeClr val="tx1"/>
                </a:solidFill>
                <a:latin typeface="Arial" charset="0"/>
              </a:defRPr>
            </a:lvl2pPr>
            <a:lvl3pPr marL="1125055" indent="-225011" defTabSz="914108">
              <a:defRPr>
                <a:solidFill>
                  <a:schemeClr val="tx1"/>
                </a:solidFill>
                <a:latin typeface="Arial" charset="0"/>
              </a:defRPr>
            </a:lvl3pPr>
            <a:lvl4pPr marL="1575077" indent="-225011" defTabSz="914108">
              <a:defRPr>
                <a:solidFill>
                  <a:schemeClr val="tx1"/>
                </a:solidFill>
                <a:latin typeface="Arial" charset="0"/>
              </a:defRPr>
            </a:lvl4pPr>
            <a:lvl5pPr marL="2025099" indent="-225011" defTabSz="914108">
              <a:defRPr>
                <a:solidFill>
                  <a:schemeClr val="tx1"/>
                </a:solidFill>
                <a:latin typeface="Arial" charset="0"/>
              </a:defRPr>
            </a:lvl5pPr>
            <a:lvl6pPr marL="2475121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5143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5165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5187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ECF281-669C-4343-B41F-FD234E5993C4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45AA72FE-73EF-4653-A90B-8AC6D7BE3BB7@br.br.cox.net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45AA72FE-73EF-4653-A90B-8AC6D7BE3BB7@br.br.cox.net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B48B-ACD4-431D-90A4-A55DDC0D0AD2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7386-234A-4A1F-8772-2A0491037E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id:45AA72FE-73EF-4653-A90B-8AC6D7BE3BB7@br.br.cox.net"/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" t="35706" b="32082"/>
          <a:stretch/>
        </p:blipFill>
        <p:spPr bwMode="auto">
          <a:xfrm>
            <a:off x="0" y="0"/>
            <a:ext cx="5029200" cy="9700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2" descr="75th Anniversary Badg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6200"/>
            <a:ext cx="838200" cy="82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5064318" y="838200"/>
            <a:ext cx="3618230" cy="27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404040"/>
                </a:solidFill>
                <a:effectLst/>
                <a:latin typeface="Calibri"/>
                <a:ea typeface="Times New Roman"/>
                <a:cs typeface="Times New Roman"/>
              </a:rPr>
              <a:t>Prepare + Prevent + </a:t>
            </a:r>
            <a:r>
              <a:rPr lang="en-US" sz="1200" b="1" kern="1200" dirty="0">
                <a:solidFill>
                  <a:srgbClr val="C00000"/>
                </a:solidFill>
                <a:effectLst/>
                <a:latin typeface="Calibri"/>
                <a:ea typeface="Times New Roman"/>
                <a:cs typeface="Times New Roman"/>
              </a:rPr>
              <a:t>Respond</a:t>
            </a:r>
            <a:r>
              <a:rPr lang="en-US" sz="1200" b="1" kern="1200" dirty="0">
                <a:solidFill>
                  <a:srgbClr val="404040"/>
                </a:solidFill>
                <a:effectLst/>
                <a:latin typeface="Calibri"/>
                <a:ea typeface="Times New Roman"/>
                <a:cs typeface="Times New Roman"/>
              </a:rPr>
              <a:t> + Recover + Mitigate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043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B48B-ACD4-431D-90A4-A55DDC0D0AD2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7386-234A-4A1F-8772-2A0491037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2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B48B-ACD4-431D-90A4-A55DDC0D0AD2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7386-234A-4A1F-8772-2A0491037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3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52" y="1295400"/>
            <a:ext cx="8229600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B48B-ACD4-431D-90A4-A55DDC0D0AD2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7386-234A-4A1F-8772-2A0491037E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id:45AA72FE-73EF-4653-A90B-8AC6D7BE3BB7@br.br.cox.net"/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" t="35706" b="32082"/>
          <a:stretch/>
        </p:blipFill>
        <p:spPr bwMode="auto">
          <a:xfrm>
            <a:off x="0" y="0"/>
            <a:ext cx="5029200" cy="9700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75th Anniversary Badg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6200"/>
            <a:ext cx="838200" cy="82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5064318" y="838200"/>
            <a:ext cx="3618230" cy="27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404040"/>
                </a:solidFill>
                <a:effectLst/>
                <a:latin typeface="Calibri"/>
                <a:ea typeface="Times New Roman"/>
                <a:cs typeface="Times New Roman"/>
              </a:rPr>
              <a:t>Prepare + Prevent + </a:t>
            </a:r>
            <a:r>
              <a:rPr lang="en-US" sz="1200" b="1" kern="1200" dirty="0">
                <a:solidFill>
                  <a:srgbClr val="C00000"/>
                </a:solidFill>
                <a:effectLst/>
                <a:latin typeface="Calibri"/>
                <a:ea typeface="Times New Roman"/>
                <a:cs typeface="Times New Roman"/>
              </a:rPr>
              <a:t>Respond</a:t>
            </a:r>
            <a:r>
              <a:rPr lang="en-US" sz="1200" b="1" kern="1200" dirty="0">
                <a:solidFill>
                  <a:srgbClr val="404040"/>
                </a:solidFill>
                <a:effectLst/>
                <a:latin typeface="Calibri"/>
                <a:ea typeface="Times New Roman"/>
                <a:cs typeface="Times New Roman"/>
              </a:rPr>
              <a:t> + Recover + Mitigate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652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B48B-ACD4-431D-90A4-A55DDC0D0AD2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7386-234A-4A1F-8772-2A0491037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2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B48B-ACD4-431D-90A4-A55DDC0D0AD2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7386-234A-4A1F-8772-2A0491037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2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B48B-ACD4-431D-90A4-A55DDC0D0AD2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7386-234A-4A1F-8772-2A0491037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B48B-ACD4-431D-90A4-A55DDC0D0AD2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7386-234A-4A1F-8772-2A0491037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1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B48B-ACD4-431D-90A4-A55DDC0D0AD2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7386-234A-4A1F-8772-2A0491037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7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B48B-ACD4-431D-90A4-A55DDC0D0AD2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7386-234A-4A1F-8772-2A0491037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B48B-ACD4-431D-90A4-A55DDC0D0AD2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7386-234A-4A1F-8772-2A0491037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7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7B48B-ACD4-431D-90A4-A55DDC0D0AD2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C7386-234A-4A1F-8772-2A0491037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5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sp.org/rtk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psweb.dps.louisiana.gov/LCNweb.nsf" TargetMode="External"/><Relationship Id="rId4" Type="http://schemas.openxmlformats.org/officeDocument/2006/relationships/hyperlink" Target="http://www.lsp.org/pdf/rtk_efiling.pdf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17375E"/>
                </a:solidFill>
              </a:rPr>
              <a:t>Louisiana State Police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Emergency Services Unit</a:t>
            </a: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4000" dirty="0">
                <a:solidFill>
                  <a:srgbClr val="17375E"/>
                </a:solidFill>
              </a:rPr>
              <a:t>Immediate Emergency Notification</a:t>
            </a:r>
            <a:endParaRPr lang="en-US" sz="4000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endParaRPr lang="en-US" sz="3600" b="1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HAZMAT </a:t>
            </a:r>
            <a:r>
              <a:rPr lang="en-US" sz="3600" b="1" dirty="0" smtClean="0">
                <a:solidFill>
                  <a:srgbClr val="C00000"/>
                </a:solidFill>
              </a:rPr>
              <a:t>HOTLINE</a:t>
            </a:r>
          </a:p>
          <a:p>
            <a:pPr>
              <a:buFont typeface="Wingdings" pitchFamily="2" charset="2"/>
              <a:buNone/>
              <a:defRPr/>
            </a:pPr>
            <a:endParaRPr lang="en-US" sz="36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225-925-6595 or 877-925-6595</a:t>
            </a:r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2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4000" dirty="0">
                <a:solidFill>
                  <a:srgbClr val="17375E"/>
                </a:solidFill>
              </a:rPr>
              <a:t>Immediate Notification</a:t>
            </a:r>
            <a:endParaRPr lang="en-US" sz="4000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Immediate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notification is…</a:t>
            </a:r>
          </a:p>
          <a:p>
            <a:pPr>
              <a:defRPr/>
            </a:pP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 Emergency Planning Committee (LEPC), then</a:t>
            </a:r>
          </a:p>
          <a:p>
            <a:pPr lvl="1"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Louisiana State Police (LSP)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others</a:t>
            </a:r>
          </a:p>
        </p:txBody>
      </p:sp>
    </p:spTree>
    <p:extLst>
      <p:ext uri="{BB962C8B-B14F-4D97-AF65-F5344CB8AC3E}">
        <p14:creationId xmlns:p14="http://schemas.microsoft.com/office/powerpoint/2010/main" val="205126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3800" dirty="0">
                <a:solidFill>
                  <a:srgbClr val="17375E"/>
                </a:solidFill>
              </a:rPr>
              <a:t>Emergency Notification HAZMAT Hotline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42344"/>
            <a:ext cx="4114800" cy="408225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1998 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6,139 INCIDENTS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1999 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7,299 INCIDENTS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2000  </a:t>
            </a:r>
            <a:r>
              <a:rPr lang="en-US" sz="2600" dirty="0" smtClean="0">
                <a:solidFill>
                  <a:srgbClr val="C00000"/>
                </a:solidFill>
              </a:rPr>
              <a:t>7,705 INCIDENTS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2001 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7,953 INCIDENTS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2002 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8,724 INCIDENTS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2003 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9,065 INCIDENTS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2004</a:t>
            </a:r>
            <a:r>
              <a:rPr lang="en-US" sz="2600" dirty="0" smtClean="0"/>
              <a:t>  </a:t>
            </a:r>
            <a:r>
              <a:rPr lang="en-US" sz="2600" dirty="0" smtClean="0">
                <a:solidFill>
                  <a:srgbClr val="C00000"/>
                </a:solidFill>
              </a:rPr>
              <a:t>9,004 INCIDENTS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2005</a:t>
            </a:r>
            <a:r>
              <a:rPr lang="en-US" sz="2600" dirty="0" smtClean="0"/>
              <a:t>  </a:t>
            </a:r>
            <a:r>
              <a:rPr lang="en-US" sz="2600" dirty="0" smtClean="0">
                <a:solidFill>
                  <a:srgbClr val="C00000"/>
                </a:solidFill>
              </a:rPr>
              <a:t>9,268 INCIDENTS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2006 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7,779 INCIDENTS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645025" y="2251364"/>
            <a:ext cx="4117975" cy="4149436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2007</a:t>
            </a:r>
            <a:r>
              <a:rPr lang="en-US" sz="2600" dirty="0" smtClean="0"/>
              <a:t>  </a:t>
            </a:r>
            <a:r>
              <a:rPr lang="en-US" sz="2600" dirty="0">
                <a:solidFill>
                  <a:srgbClr val="C00000"/>
                </a:solidFill>
              </a:rPr>
              <a:t>7,873 INCIDENTS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2008</a:t>
            </a:r>
            <a:r>
              <a:rPr lang="en-US" sz="2600" dirty="0"/>
              <a:t>  </a:t>
            </a:r>
            <a:r>
              <a:rPr lang="en-US" sz="2600" dirty="0">
                <a:solidFill>
                  <a:srgbClr val="C00000"/>
                </a:solidFill>
              </a:rPr>
              <a:t>8,138 INCIDENTS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2009  </a:t>
            </a:r>
            <a:r>
              <a:rPr lang="en-US" sz="2600" dirty="0">
                <a:solidFill>
                  <a:srgbClr val="C00000"/>
                </a:solidFill>
              </a:rPr>
              <a:t>7,008 INCIDENTS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</a:t>
            </a:r>
            <a:r>
              <a:rPr lang="en-US" sz="2600" dirty="0"/>
              <a:t>  </a:t>
            </a:r>
            <a:r>
              <a:rPr lang="en-US" sz="2600" dirty="0">
                <a:solidFill>
                  <a:srgbClr val="C00000"/>
                </a:solidFill>
              </a:rPr>
              <a:t>7,386 INCIDENTS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2011 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C00000"/>
                </a:solidFill>
              </a:rPr>
              <a:t>8,130 </a:t>
            </a:r>
            <a:r>
              <a:rPr lang="en-US" sz="2600" dirty="0" smtClean="0">
                <a:solidFill>
                  <a:srgbClr val="C00000"/>
                </a:solidFill>
              </a:rPr>
              <a:t>INCIDENTS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</a:t>
            </a:r>
            <a:r>
              <a:rPr lang="en-US" sz="2600" dirty="0" smtClean="0"/>
              <a:t>  </a:t>
            </a:r>
            <a:r>
              <a:rPr lang="en-US" sz="2600" dirty="0" smtClean="0">
                <a:solidFill>
                  <a:srgbClr val="C00000"/>
                </a:solidFill>
              </a:rPr>
              <a:t>8,103 INCIDENTS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1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Fixed Site Reporting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Revised Statute 30:2373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</a:p>
          <a:p>
            <a:pPr marL="36576" indent="0" eaLnBrk="1" hangingPunct="1">
              <a:lnSpc>
                <a:spcPct val="150000"/>
              </a:lnSpc>
              <a:buNone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release causes any </a:t>
            </a:r>
            <a:r>
              <a:rPr lang="en-US" sz="2400" b="1" dirty="0" smtClean="0">
                <a:solidFill>
                  <a:srgbClr val="C00000"/>
                </a:solidFill>
              </a:rPr>
              <a:t>INJURY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requiring </a:t>
            </a:r>
            <a:r>
              <a:rPr lang="en-US" sz="2400" b="1" dirty="0" smtClean="0">
                <a:solidFill>
                  <a:srgbClr val="C00000"/>
                </a:solidFill>
              </a:rPr>
              <a:t>hospitalization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defined as “The admission into a hospital as a patient for an overnight stay or emergency treatment at a hospital to the extent that the owner or operator requested such treatment or becomes aware of such treatment within twenty-four (24) hours of the initiation of the relevant release.” or any </a:t>
            </a:r>
            <a:r>
              <a:rPr lang="en-US" sz="2400" b="1" dirty="0" smtClean="0">
                <a:solidFill>
                  <a:srgbClr val="C00000"/>
                </a:solidFill>
              </a:rPr>
              <a:t>FATALITY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0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Fixed Site Reporting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release results in a </a:t>
            </a: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FIRE OR </a:t>
            </a: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EXPLOSION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which could </a:t>
            </a:r>
            <a:r>
              <a:rPr lang="en-US" dirty="0" smtClean="0">
                <a:solidFill>
                  <a:srgbClr val="C00000"/>
                </a:solidFill>
              </a:rPr>
              <a:t>reasonably be expected to affect the public safety beyond the boundaries of the facility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or</a:t>
            </a:r>
          </a:p>
        </p:txBody>
      </p:sp>
    </p:spTree>
    <p:extLst>
      <p:ext uri="{BB962C8B-B14F-4D97-AF65-F5344CB8AC3E}">
        <p14:creationId xmlns:p14="http://schemas.microsoft.com/office/powerpoint/2010/main" val="78142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Fixed Site Reporting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release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exceeds the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REPORTABLE QUANTITY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during any continuous twenty-four (24) hours period when that reportable quantity could reasonably be expected to escape beyond the site of the facility; or</a:t>
            </a:r>
          </a:p>
        </p:txBody>
      </p:sp>
    </p:spTree>
    <p:extLst>
      <p:ext uri="{BB962C8B-B14F-4D97-AF65-F5344CB8AC3E}">
        <p14:creationId xmlns:p14="http://schemas.microsoft.com/office/powerpoint/2010/main" val="307209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Fixed Site Reporting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incident, accident or clean-up within the facility could </a:t>
            </a:r>
            <a:r>
              <a:rPr lang="en-US" dirty="0" smtClean="0">
                <a:solidFill>
                  <a:srgbClr val="C00000"/>
                </a:solidFill>
              </a:rPr>
              <a:t>reasonably be expected to affect public safety beyond the boundaries of the facility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or</a:t>
            </a:r>
          </a:p>
        </p:txBody>
      </p:sp>
    </p:spTree>
    <p:extLst>
      <p:ext uri="{BB962C8B-B14F-4D97-AF65-F5344CB8AC3E}">
        <p14:creationId xmlns:p14="http://schemas.microsoft.com/office/powerpoint/2010/main" val="346093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Fixed Site Reporting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owner or operator knows a protective action beyond the boundaries of the facility has been initiated.</a:t>
            </a:r>
          </a:p>
        </p:txBody>
      </p:sp>
    </p:spTree>
    <p:extLst>
      <p:ext uri="{BB962C8B-B14F-4D97-AF65-F5344CB8AC3E}">
        <p14:creationId xmlns:p14="http://schemas.microsoft.com/office/powerpoint/2010/main" val="242244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Transportation Reporting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Revised Statute 32:1510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dirty="0" smtClean="0">
                <a:solidFill>
                  <a:srgbClr val="C00000"/>
                </a:solidFill>
              </a:rPr>
              <a:t>Each </a:t>
            </a:r>
            <a:r>
              <a:rPr lang="en-US" dirty="0" smtClean="0">
                <a:solidFill>
                  <a:srgbClr val="C00000"/>
                </a:solidFill>
              </a:rPr>
              <a:t>person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involved in an </a:t>
            </a: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INCIDENT, ACCIDENT, or CLEAN-UP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involving hazardous materials must notify the Louisiana State Police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HazMat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Hotline immediately if it involves:</a:t>
            </a:r>
          </a:p>
        </p:txBody>
      </p:sp>
    </p:spTree>
    <p:extLst>
      <p:ext uri="{BB962C8B-B14F-4D97-AF65-F5344CB8AC3E}">
        <p14:creationId xmlns:p14="http://schemas.microsoft.com/office/powerpoint/2010/main" val="305841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Transportation Reporting 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There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a fatality due to fire, explosion or exposure to the material; or</a:t>
            </a:r>
          </a:p>
        </p:txBody>
      </p:sp>
    </p:spTree>
    <p:extLst>
      <p:ext uri="{BB962C8B-B14F-4D97-AF65-F5344CB8AC3E}">
        <p14:creationId xmlns:p14="http://schemas.microsoft.com/office/powerpoint/2010/main" val="193493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en-US" sz="4000" dirty="0">
                <a:solidFill>
                  <a:srgbClr val="17375E"/>
                </a:solidFill>
              </a:rPr>
              <a:t>Emergency </a:t>
            </a:r>
            <a:r>
              <a:rPr lang="en-US" sz="4000" dirty="0">
                <a:solidFill>
                  <a:srgbClr val="17375E"/>
                </a:solidFill>
              </a:rPr>
              <a:t>Services </a:t>
            </a:r>
            <a:r>
              <a:rPr lang="en-US" sz="4000" dirty="0">
                <a:solidFill>
                  <a:srgbClr val="17375E"/>
                </a:solidFill>
              </a:rPr>
              <a:t>Unit </a:t>
            </a:r>
            <a:r>
              <a:rPr lang="en-US" sz="4000" dirty="0" smtClean="0">
                <a:solidFill>
                  <a:srgbClr val="17375E"/>
                </a:solidFill>
              </a:rPr>
              <a:t>(ESU)</a:t>
            </a:r>
            <a:endParaRPr lang="en-US" sz="4000" dirty="0">
              <a:solidFill>
                <a:srgbClr val="17375E"/>
              </a:solidFill>
            </a:endParaRPr>
          </a:p>
        </p:txBody>
      </p:sp>
      <p:sp>
        <p:nvSpPr>
          <p:cNvPr id="1239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Comprised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Explosives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Control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Hazardous Material (HazMat)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Right-to-Know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Tier II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HazMat Hotline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HazMat Violations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28029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Transportation Reporting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dirty="0" smtClean="0">
                <a:solidFill>
                  <a:srgbClr val="C00000"/>
                </a:solidFill>
              </a:rPr>
              <a:t>Hospitalization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required, defined as “The admission into a hospital as a patient for an overnight stay </a:t>
            </a:r>
            <a:r>
              <a:rPr lang="en-US" dirty="0" smtClean="0">
                <a:solidFill>
                  <a:srgbClr val="C00000"/>
                </a:solidFill>
              </a:rPr>
              <a:t>or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emergency treatment at a hospital to the extent that the owner </a:t>
            </a:r>
            <a:r>
              <a:rPr lang="en-US" dirty="0" smtClean="0">
                <a:solidFill>
                  <a:srgbClr val="C00000"/>
                </a:solidFill>
              </a:rPr>
              <a:t>or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operator requested such treatment or becomes aware of such treatment within twenty-four (24) hours of the initiation of the relevant release.”; or</a:t>
            </a:r>
          </a:p>
        </p:txBody>
      </p:sp>
    </p:spTree>
    <p:extLst>
      <p:ext uri="{BB962C8B-B14F-4D97-AF65-F5344CB8AC3E}">
        <p14:creationId xmlns:p14="http://schemas.microsoft.com/office/powerpoint/2010/main" val="169918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Transportation Reporting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There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a release of material; or</a:t>
            </a:r>
          </a:p>
          <a:p>
            <a:pPr marL="742950" indent="-742950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indent="-74295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234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Release 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…any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spilling, leaking, pumping, pouring, emitting, emptying, discharging, injecting, escaping, leaching, dumping, or disposing into the environment </a:t>
            </a:r>
            <a:r>
              <a:rPr lang="en-US" dirty="0">
                <a:solidFill>
                  <a:srgbClr val="C00000"/>
                </a:solidFill>
              </a:rPr>
              <a:t>(including the abandonment or discarding of barrels, containers, and other closed receptacles containing any hazardous substance or pollutant or contaminant)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8318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Transportation Reporting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transfer of bulk material is deemed necessary on a public highway or within five hundred feet of an inhabited building; or</a:t>
            </a:r>
          </a:p>
        </p:txBody>
      </p:sp>
    </p:spTree>
    <p:extLst>
      <p:ext uri="{BB962C8B-B14F-4D97-AF65-F5344CB8AC3E}">
        <p14:creationId xmlns:p14="http://schemas.microsoft.com/office/powerpoint/2010/main" val="299601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Transportation Reporting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bulk container is leaning at an angle of 45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° or more; or</a:t>
            </a:r>
          </a:p>
        </p:txBody>
      </p:sp>
    </p:spTree>
    <p:extLst>
      <p:ext uri="{BB962C8B-B14F-4D97-AF65-F5344CB8AC3E}">
        <p14:creationId xmlns:p14="http://schemas.microsoft.com/office/powerpoint/2010/main" val="26934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Transportation Reporting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there is property damage of $10,000.00. </a:t>
            </a:r>
          </a:p>
        </p:txBody>
      </p:sp>
    </p:spTree>
    <p:extLst>
      <p:ext uri="{BB962C8B-B14F-4D97-AF65-F5344CB8AC3E}">
        <p14:creationId xmlns:p14="http://schemas.microsoft.com/office/powerpoint/2010/main" val="169672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Transportation Reporting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there is mechanical damage unconnected to the hazardous materials involved, </a:t>
            </a: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notification is necessary.  </a:t>
            </a: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HOWEVER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a courtesy notification to the LSP Hotline could be beneficial if problems arise during repairs. </a:t>
            </a:r>
          </a:p>
        </p:txBody>
      </p:sp>
    </p:spTree>
    <p:extLst>
      <p:ext uri="{BB962C8B-B14F-4D97-AF65-F5344CB8AC3E}">
        <p14:creationId xmlns:p14="http://schemas.microsoft.com/office/powerpoint/2010/main" val="351999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Inventory Reporting - Tier II Filing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2012: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15,390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facilities in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Louisiana filed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Tier II report</a:t>
            </a:r>
          </a:p>
        </p:txBody>
      </p:sp>
    </p:spTree>
    <p:extLst>
      <p:ext uri="{BB962C8B-B14F-4D97-AF65-F5344CB8AC3E}">
        <p14:creationId xmlns:p14="http://schemas.microsoft.com/office/powerpoint/2010/main" val="193825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 descr="Lcn_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4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52" y="1295400"/>
            <a:ext cx="8229600" cy="8382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Chemical </a:t>
            </a:r>
            <a:r>
              <a:rPr lang="en-US" sz="4000" dirty="0">
                <a:solidFill>
                  <a:srgbClr val="17375E"/>
                </a:solidFill>
              </a:rPr>
              <a:t>Inventory Reporting  - </a:t>
            </a:r>
            <a:br>
              <a:rPr lang="en-US" sz="4000" dirty="0">
                <a:solidFill>
                  <a:srgbClr val="17375E"/>
                </a:solidFill>
              </a:rPr>
            </a:br>
            <a:r>
              <a:rPr lang="en-US" sz="4000" dirty="0">
                <a:solidFill>
                  <a:srgbClr val="17375E"/>
                </a:solidFill>
              </a:rPr>
              <a:t>LAC Title 33  Chapter 101</a:t>
            </a:r>
            <a:endParaRPr lang="en-US" sz="4000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Louisiana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law and rules require filing of TIER II forms by regulated businesses on or before  March 1</a:t>
            </a:r>
            <a:r>
              <a:rPr lang="en-US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st.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 covers the inventory on site for the preceding calendar year.</a:t>
            </a:r>
          </a:p>
        </p:txBody>
      </p:sp>
    </p:spTree>
    <p:extLst>
      <p:ext uri="{BB962C8B-B14F-4D97-AF65-F5344CB8AC3E}">
        <p14:creationId xmlns:p14="http://schemas.microsoft.com/office/powerpoint/2010/main" val="12843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4000" dirty="0">
                <a:solidFill>
                  <a:srgbClr val="17375E"/>
                </a:solidFill>
              </a:rPr>
              <a:t>ESU Goals and Objectives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Public Safety &amp; Education</a:t>
            </a:r>
          </a:p>
          <a:p>
            <a:pPr lvl="1">
              <a:lnSpc>
                <a:spcPct val="8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for public safety through education and enforcement of regulations and statutes.</a:t>
            </a:r>
          </a:p>
          <a:p>
            <a:pPr marL="457200" lvl="1" indent="0">
              <a:lnSpc>
                <a:spcPct val="80000"/>
              </a:lnSpc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lnSpc>
                <a:spcPct val="80000"/>
              </a:lnSpc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 and Equipment</a:t>
            </a:r>
          </a:p>
          <a:p>
            <a:pPr lvl="1">
              <a:lnSpc>
                <a:spcPct val="8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Maintain adequate personnel, training and equipment to enable responders to adequately respond to incidents.</a:t>
            </a:r>
          </a:p>
          <a:p>
            <a:pPr marL="457200" lvl="1" indent="0">
              <a:lnSpc>
                <a:spcPct val="80000"/>
              </a:lnSpc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 marL="457200" indent="-457200">
              <a:lnSpc>
                <a:spcPct val="80000"/>
              </a:lnSpc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Enforcement</a:t>
            </a:r>
          </a:p>
          <a:p>
            <a:pPr lvl="1">
              <a:lnSpc>
                <a:spcPct val="8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Enforce State and Federal regulations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lvl="1">
              <a:lnSpc>
                <a:spcPct val="8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lnSpc>
                <a:spcPct val="80000"/>
              </a:lnSpc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Support </a:t>
            </a:r>
          </a:p>
          <a:p>
            <a:pPr lvl="1">
              <a:lnSpc>
                <a:spcPct val="8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technical information, response and logistical support to the Department, other State, Federal and Local Agencies.</a:t>
            </a:r>
          </a:p>
        </p:txBody>
      </p:sp>
    </p:spTree>
    <p:extLst>
      <p:ext uri="{BB962C8B-B14F-4D97-AF65-F5344CB8AC3E}">
        <p14:creationId xmlns:p14="http://schemas.microsoft.com/office/powerpoint/2010/main" val="377304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Chemical Inventory </a:t>
            </a:r>
            <a:r>
              <a:rPr lang="en-US" sz="4000" dirty="0" smtClean="0">
                <a:solidFill>
                  <a:srgbClr val="17375E"/>
                </a:solidFill>
              </a:rPr>
              <a:t>Reporting</a:t>
            </a:r>
            <a:endParaRPr lang="en-US" sz="4000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Louisiana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law and rules are more restrictive than federal law.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Federal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law allows higher reporting inventory thresholds.</a:t>
            </a:r>
          </a:p>
          <a:p>
            <a:pPr>
              <a:defRPr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Louisiana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law requires reporting of 500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lbs.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 more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>
              <a:defRPr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Lower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EHS inventory thresholds take precedent.    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When and Where to Submit</a:t>
            </a:r>
            <a:endParaRPr lang="en-US" sz="4000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3776" indent="-4572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Prior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March 1</a:t>
            </a:r>
            <a:r>
              <a:rPr lang="en-US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each year, owners or operators must electronically submit the Tier II form to the following:</a:t>
            </a:r>
          </a:p>
          <a:p>
            <a:pPr marL="493776" indent="-4572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93776" indent="-457200">
              <a:buClr>
                <a:schemeClr val="tx1">
                  <a:lumMod val="65000"/>
                  <a:lumOff val="35000"/>
                </a:schemeClr>
              </a:buClr>
            </a:pPr>
            <a:r>
              <a:rPr lang="en-US" dirty="0" smtClean="0">
                <a:solidFill>
                  <a:srgbClr val="C00000"/>
                </a:solidFill>
              </a:rPr>
              <a:t>Small businesses may submit paper forms.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Submission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79526" indent="-7429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Louisiana Emergency Response Commission </a:t>
            </a:r>
            <a:r>
              <a:rPr lang="en-US" sz="2800" dirty="0" smtClean="0">
                <a:solidFill>
                  <a:srgbClr val="C00000"/>
                </a:solidFill>
              </a:rPr>
              <a:t>(LERC).</a:t>
            </a:r>
          </a:p>
          <a:p>
            <a:pPr marL="779526" indent="-742950">
              <a:buFont typeface="+mj-lt"/>
              <a:buAutoNum type="arabicPeriod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79526" indent="-7429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Local Emergency Response Committee </a:t>
            </a:r>
            <a:r>
              <a:rPr lang="en-US" sz="2800" dirty="0" smtClean="0">
                <a:solidFill>
                  <a:srgbClr val="C00000"/>
                </a:solidFill>
              </a:rPr>
              <a:t>(LEPC).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779526" indent="-742950">
              <a:buFont typeface="+mj-lt"/>
              <a:buAutoNum type="arabicPeriod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79526" indent="-7429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Local Fire Department </a:t>
            </a:r>
            <a:r>
              <a:rPr lang="en-US" sz="2800" dirty="0" smtClean="0">
                <a:solidFill>
                  <a:srgbClr val="C00000"/>
                </a:solidFill>
              </a:rPr>
              <a:t>(FD).</a:t>
            </a:r>
          </a:p>
          <a:p>
            <a:pPr marL="36576" indent="0">
              <a:buNone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79526" indent="-742950">
              <a:buFont typeface="+mj-lt"/>
              <a:buAutoNum type="arabicPeriod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576" indent="0">
              <a:buNone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Websites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Tier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II, Fixed Site and Transportation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related 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regulations are found on the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Louisiana State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Police web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site:</a:t>
            </a:r>
          </a:p>
          <a:p>
            <a:pPr marL="0" indent="0" algn="ctr">
              <a:buNone/>
              <a:defRPr/>
            </a:pPr>
            <a:endParaRPr lang="en-US" sz="1000" dirty="0" smtClean="0">
              <a:solidFill>
                <a:srgbClr val="C00000"/>
              </a:solidFill>
              <a:hlinkClick r:id="rId3"/>
            </a:endParaRPr>
          </a:p>
          <a:p>
            <a:pPr marL="0" indent="0" algn="ctr"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hlinkClick r:id="rId3"/>
              </a:rPr>
              <a:t>www.LSP.org/rtk.html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For information on how to file your Tier Two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, please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go to the following internet address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:</a:t>
            </a:r>
          </a:p>
          <a:p>
            <a:pPr algn="ctr">
              <a:defRPr/>
            </a:pPr>
            <a:endParaRPr lang="en-US" sz="1000" dirty="0" smtClean="0">
              <a:effectLst/>
            </a:endParaRPr>
          </a:p>
          <a:p>
            <a:pPr marL="0" indent="0" algn="ctr"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effectLst/>
                <a:hlinkClick r:id="rId4"/>
              </a:rPr>
              <a:t>ww.LSP.org/pdf/rtk_efiling.pdf</a:t>
            </a:r>
            <a:endParaRPr lang="en-US" sz="2800" dirty="0" smtClean="0">
              <a:solidFill>
                <a:srgbClr val="C00000"/>
              </a:solidFill>
              <a:effectLst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C00000"/>
              </a:solidFill>
              <a:effectLst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2800" dirty="0">
              <a:hlinkClick r:id="rId5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4246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dirty="0">
                <a:solidFill>
                  <a:srgbClr val="17375E"/>
                </a:solidFill>
              </a:rPr>
              <a:t>Additional Topics</a:t>
            </a:r>
            <a:endParaRPr lang="en-US" sz="4000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Electronic notifications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Tier II form changes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LEPC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Regional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Workshops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EPA’s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tentative dates/locations:</a:t>
            </a:r>
          </a:p>
          <a:p>
            <a:pPr marL="779526" lvl="1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5/20/2014 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Lake Charles</a:t>
            </a:r>
          </a:p>
          <a:p>
            <a:pPr marL="779526" lvl="1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5/21/2014 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Baton Rouge/Port Allen</a:t>
            </a:r>
          </a:p>
          <a:p>
            <a:pPr marL="779526" lvl="1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5/22/2014 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Alexandria</a:t>
            </a:r>
          </a:p>
          <a:p>
            <a:pPr marL="779526" lvl="1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8/13/2014 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Monroe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2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17375E"/>
                </a:solidFill>
              </a:rPr>
              <a:t>For A</a:t>
            </a:r>
            <a:r>
              <a:rPr lang="en-US" sz="5400" dirty="0" smtClean="0">
                <a:solidFill>
                  <a:srgbClr val="17375E"/>
                </a:solidFill>
              </a:rPr>
              <a:t>dditional Information:</a:t>
            </a:r>
            <a:endParaRPr lang="en-US" sz="5400" dirty="0">
              <a:solidFill>
                <a:srgbClr val="17375E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 Dunegan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Emergency Services Unit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(225) 925-6113 ext. 253</a:t>
            </a:r>
          </a:p>
        </p:txBody>
      </p:sp>
    </p:spTree>
    <p:extLst>
      <p:ext uri="{BB962C8B-B14F-4D97-AF65-F5344CB8AC3E}">
        <p14:creationId xmlns:p14="http://schemas.microsoft.com/office/powerpoint/2010/main" val="206018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4000" dirty="0">
                <a:solidFill>
                  <a:srgbClr val="17375E"/>
                </a:solidFill>
              </a:rPr>
              <a:t>Authority is derived from: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LAC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Title 33:V Subpart 2 Chapter 101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R.S.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30:2361 thru 2380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R.S.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32:1501 et seq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R.S.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40:1379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LAC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Title 33 V – chapter 101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LAC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Title 55 chapter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Title III of SARA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required that the Governor designate a </a:t>
            </a:r>
            <a:r>
              <a:rPr lang="en-US" sz="2800" dirty="0" smtClean="0">
                <a:solidFill>
                  <a:srgbClr val="C00000"/>
                </a:solidFill>
              </a:rPr>
              <a:t>State Emergency Response Commission (</a:t>
            </a:r>
            <a:r>
              <a:rPr lang="en-US" sz="2800" dirty="0" smtClean="0">
                <a:solidFill>
                  <a:srgbClr val="C00000"/>
                </a:solidFill>
              </a:rPr>
              <a:t>S</a:t>
            </a:r>
            <a:r>
              <a:rPr lang="en-US" sz="2800" dirty="0" smtClean="0">
                <a:solidFill>
                  <a:srgbClr val="C00000"/>
                </a:solidFill>
              </a:rPr>
              <a:t>ERC)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 Louisiana Emergency Response Commission (LERC).</a:t>
            </a:r>
          </a:p>
        </p:txBody>
      </p:sp>
    </p:spTree>
    <p:extLst>
      <p:ext uri="{BB962C8B-B14F-4D97-AF65-F5344CB8AC3E}">
        <p14:creationId xmlns:p14="http://schemas.microsoft.com/office/powerpoint/2010/main" val="85870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4000" dirty="0">
                <a:solidFill>
                  <a:srgbClr val="17375E"/>
                </a:solidFill>
              </a:rPr>
              <a:t>Authority is derived from: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Office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State Police chairs the SERC in Louisiana.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SERC appoints </a:t>
            </a:r>
            <a:r>
              <a:rPr lang="en-US" dirty="0">
                <a:solidFill>
                  <a:srgbClr val="C00000"/>
                </a:solidFill>
              </a:rPr>
              <a:t>Local Emergency Planning Committees (LEPC)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each parish.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SERC is responsible for supervising and coordinating the activities of the LEPC, and establishing procedures for receiving and processing public requests for information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33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en-US" sz="3200" dirty="0">
                <a:solidFill>
                  <a:srgbClr val="17375E"/>
                </a:solidFill>
              </a:rPr>
              <a:t>Hazardous Materials Revised Statutes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3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Revised Statute </a:t>
            </a:r>
            <a:r>
              <a:rPr lang="en-US" sz="3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30:2376</a:t>
            </a:r>
          </a:p>
          <a:p>
            <a:pPr marL="342900" lvl="1" indent="0">
              <a:buNone/>
              <a:defRPr/>
            </a:pPr>
            <a:r>
              <a:rPr lang="en-US" sz="3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Monitoring </a:t>
            </a:r>
            <a:r>
              <a:rPr lang="en-US" sz="3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Enforcement</a:t>
            </a:r>
          </a:p>
          <a:p>
            <a:pPr>
              <a:defRPr/>
            </a:pPr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US" sz="3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3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department has the right to monitor by entering and inspecting any facility that is: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Manufacturing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Storing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Using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Releasing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 released hazardous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materials covered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this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chapter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1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rgbClr val="17375E"/>
                </a:solidFill>
              </a:rPr>
              <a:t>SARA Title III encompasses four major </a:t>
            </a:r>
            <a:r>
              <a:rPr lang="en-US" sz="3200" dirty="0" smtClean="0">
                <a:solidFill>
                  <a:srgbClr val="17375E"/>
                </a:solidFill>
              </a:rPr>
              <a:t>sections</a:t>
            </a:r>
            <a:endParaRPr lang="en-US" sz="3200" dirty="0">
              <a:solidFill>
                <a:srgbClr val="17375E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82000" cy="4343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Sections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301-303 deal with emergency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planning</a:t>
            </a:r>
          </a:p>
          <a:p>
            <a:pPr marL="400050" lvl="1" indent="0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en-US" sz="2200" dirty="0" smtClean="0">
                <a:solidFill>
                  <a:srgbClr val="C00000"/>
                </a:solidFill>
              </a:rPr>
              <a:t>LERC </a:t>
            </a:r>
            <a:r>
              <a:rPr lang="en-US" sz="2200" dirty="0">
                <a:solidFill>
                  <a:srgbClr val="C00000"/>
                </a:solidFill>
              </a:rPr>
              <a:t>&amp; </a:t>
            </a:r>
            <a:r>
              <a:rPr lang="en-US" sz="2200" dirty="0" smtClean="0">
                <a:solidFill>
                  <a:srgbClr val="C00000"/>
                </a:solidFill>
              </a:rPr>
              <a:t>LEPC</a:t>
            </a:r>
            <a:endParaRPr lang="en-US" sz="22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endParaRPr lang="en-US" sz="2200" dirty="0" smtClean="0"/>
          </a:p>
          <a:p>
            <a:pPr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Section 304 emergency notification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0050" lvl="1" indent="0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en-US" sz="2200" dirty="0" smtClean="0">
                <a:solidFill>
                  <a:srgbClr val="C00000"/>
                </a:solidFill>
              </a:rPr>
              <a:t>HAZMAT </a:t>
            </a:r>
            <a:r>
              <a:rPr lang="en-US" sz="2200" dirty="0">
                <a:solidFill>
                  <a:srgbClr val="C00000"/>
                </a:solidFill>
              </a:rPr>
              <a:t>Hotline – incident </a:t>
            </a:r>
            <a:r>
              <a:rPr lang="en-US" sz="2200" dirty="0" smtClean="0">
                <a:solidFill>
                  <a:srgbClr val="C00000"/>
                </a:solidFill>
              </a:rPr>
              <a:t>reporting</a:t>
            </a:r>
            <a:endParaRPr lang="en-US" sz="2200" dirty="0">
              <a:solidFill>
                <a:srgbClr val="C00000"/>
              </a:solidFill>
            </a:endParaRPr>
          </a:p>
          <a:p>
            <a:pPr marL="400050" lvl="1" indent="0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endParaRPr lang="en-US" sz="2200" dirty="0" smtClean="0"/>
          </a:p>
          <a:p>
            <a:pPr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Sections 311-312 hazardous chemical notification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0050" lvl="1" indent="0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Tier </a:t>
            </a:r>
            <a:r>
              <a:rPr lang="en-US" sz="2400" dirty="0">
                <a:solidFill>
                  <a:srgbClr val="C00000"/>
                </a:solidFill>
              </a:rPr>
              <a:t>II Filing – inventory </a:t>
            </a:r>
            <a:r>
              <a:rPr lang="en-US" sz="2400" dirty="0" smtClean="0">
                <a:solidFill>
                  <a:srgbClr val="C00000"/>
                </a:solidFill>
              </a:rPr>
              <a:t>reporting</a:t>
            </a:r>
            <a:endParaRPr lang="en-US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endParaRPr lang="en-US" sz="2200" dirty="0" smtClean="0"/>
          </a:p>
          <a:p>
            <a:pPr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Section 313 covers toxic chemical release reporting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&amp; inventory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0050" lvl="1" indent="0">
              <a:lnSpc>
                <a:spcPct val="90000"/>
              </a:lnSpc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EPA </a:t>
            </a:r>
            <a:r>
              <a:rPr lang="en-US" sz="2000" dirty="0">
                <a:solidFill>
                  <a:srgbClr val="C00000"/>
                </a:solidFill>
              </a:rPr>
              <a:t>&amp; </a:t>
            </a:r>
            <a:r>
              <a:rPr lang="en-US" sz="2000" dirty="0" smtClean="0">
                <a:solidFill>
                  <a:srgbClr val="C00000"/>
                </a:solidFill>
              </a:rPr>
              <a:t>DEQ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2370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rgbClr val="17375E"/>
                </a:solidFill>
              </a:rPr>
              <a:t>Two </a:t>
            </a:r>
            <a:r>
              <a:rPr lang="en-US" sz="3200" dirty="0" smtClean="0">
                <a:solidFill>
                  <a:srgbClr val="17375E"/>
                </a:solidFill>
              </a:rPr>
              <a:t>Types </a:t>
            </a:r>
            <a:r>
              <a:rPr lang="en-US" sz="3200" dirty="0">
                <a:solidFill>
                  <a:srgbClr val="17375E"/>
                </a:solidFill>
              </a:rPr>
              <a:t>of </a:t>
            </a:r>
            <a:r>
              <a:rPr lang="en-US" sz="3200" dirty="0" smtClean="0">
                <a:solidFill>
                  <a:srgbClr val="17375E"/>
                </a:solidFill>
              </a:rPr>
              <a:t>Notification</a:t>
            </a:r>
            <a:endParaRPr lang="en-US" sz="3200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3776" indent="-4572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Incident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reporting</a:t>
            </a:r>
          </a:p>
          <a:p>
            <a:pPr marL="493776" indent="-457200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93776" indent="-4572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Inventory reporting</a:t>
            </a:r>
          </a:p>
          <a:p>
            <a:pPr marL="36576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57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4000" dirty="0">
                <a:solidFill>
                  <a:srgbClr val="17375E"/>
                </a:solidFill>
              </a:rPr>
              <a:t>Incident Reporting Requirements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Fixed Site Incident Reporting:</a:t>
            </a:r>
          </a:p>
          <a:p>
            <a:pPr marL="400050" lvl="1" indent="0"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Revised Statute 30:2373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Transportation Incident Reporting:</a:t>
            </a:r>
          </a:p>
          <a:p>
            <a:pPr marL="400050" lvl="1" indent="0"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Revised Statute 32:1510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2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1038</Words>
  <Application>Microsoft Office PowerPoint</Application>
  <PresentationFormat>On-screen Show (4:3)</PresentationFormat>
  <Paragraphs>188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Louisiana State Police</vt:lpstr>
      <vt:lpstr>Emergency Services Unit (ESU)</vt:lpstr>
      <vt:lpstr>ESU Goals and Objectives</vt:lpstr>
      <vt:lpstr>Authority is derived from:</vt:lpstr>
      <vt:lpstr>Authority is derived from:</vt:lpstr>
      <vt:lpstr>Hazardous Materials Revised Statutes</vt:lpstr>
      <vt:lpstr>SARA Title III encompasses four major sections</vt:lpstr>
      <vt:lpstr>Two Types of Notification</vt:lpstr>
      <vt:lpstr>Incident Reporting Requirements</vt:lpstr>
      <vt:lpstr>Immediate Emergency Notification</vt:lpstr>
      <vt:lpstr>Immediate Notification</vt:lpstr>
      <vt:lpstr>Emergency Notification HAZMAT Hotline</vt:lpstr>
      <vt:lpstr>Fixed Site Reporting</vt:lpstr>
      <vt:lpstr>Fixed Site Reporting</vt:lpstr>
      <vt:lpstr>Fixed Site Reporting</vt:lpstr>
      <vt:lpstr>Fixed Site Reporting</vt:lpstr>
      <vt:lpstr>Fixed Site Reporting</vt:lpstr>
      <vt:lpstr>Transportation Reporting</vt:lpstr>
      <vt:lpstr>Transportation Reporting </vt:lpstr>
      <vt:lpstr>Transportation Reporting</vt:lpstr>
      <vt:lpstr>Transportation Reporting</vt:lpstr>
      <vt:lpstr>Release Means</vt:lpstr>
      <vt:lpstr>Transportation Reporting</vt:lpstr>
      <vt:lpstr>Transportation Reporting</vt:lpstr>
      <vt:lpstr>Transportation Reporting</vt:lpstr>
      <vt:lpstr>Transportation Reporting</vt:lpstr>
      <vt:lpstr>Inventory Reporting - Tier II Filing</vt:lpstr>
      <vt:lpstr>PowerPoint Presentation</vt:lpstr>
      <vt:lpstr>Chemical Inventory Reporting  -  LAC Title 33  Chapter 101</vt:lpstr>
      <vt:lpstr>Chemical Inventory Reporting</vt:lpstr>
      <vt:lpstr>When and Where to Submit</vt:lpstr>
      <vt:lpstr>Submission To</vt:lpstr>
      <vt:lpstr>Websites</vt:lpstr>
      <vt:lpstr>Additional Topics</vt:lpstr>
      <vt:lpstr>For Additional Information:</vt:lpstr>
    </vt:vector>
  </TitlesOfParts>
  <Company>Gohsep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Dayries</dc:creator>
  <cp:lastModifiedBy>Christina Dayries</cp:lastModifiedBy>
  <cp:revision>38</cp:revision>
  <dcterms:created xsi:type="dcterms:W3CDTF">2014-02-18T18:48:51Z</dcterms:created>
  <dcterms:modified xsi:type="dcterms:W3CDTF">2014-02-18T20:19:20Z</dcterms:modified>
</cp:coreProperties>
</file>